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2"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70" r:id="rId14"/>
    <p:sldId id="269" r:id="rId15"/>
    <p:sldId id="273" r:id="rId16"/>
    <p:sldId id="271" r:id="rId17"/>
    <p:sldId id="272" r:id="rId18"/>
    <p:sldId id="274" r:id="rId19"/>
  </p:sldIdLst>
  <p:sldSz cx="9144000" cy="5143500" type="screen16x9"/>
  <p:notesSz cx="6858000" cy="9144000"/>
  <p:embeddedFontLst>
    <p:embeddedFont>
      <p:font typeface="Raleway" panose="020B0503030101060003" pitchFamily="34"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14174fbd43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14174fbd43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027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625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99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250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003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6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570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278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472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4584a23ea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4584a23ea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1b94f4b31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1b94f4b31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584a23ea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584a23ea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378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653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512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584a23ea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584a23e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379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Clr>
                <a:srgbClr val="5B0F00"/>
              </a:buClr>
              <a:buSzPts val="7200"/>
              <a:buNone/>
              <a:defRPr sz="7200">
                <a:solidFill>
                  <a:srgbClr val="5B0F00"/>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12" name="Google Shape;12;p2"/>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13" name="Google Shape;13;p2"/>
          <p:cNvCxnSpPr/>
          <p:nvPr/>
        </p:nvCxnSpPr>
        <p:spPr>
          <a:xfrm>
            <a:off x="457200" y="411480"/>
            <a:ext cx="8229600" cy="0"/>
          </a:xfrm>
          <a:prstGeom prst="straightConnector1">
            <a:avLst/>
          </a:prstGeom>
          <a:noFill/>
          <a:ln w="57150" cap="flat" cmpd="sng">
            <a:solidFill>
              <a:srgbClr val="5B0F00"/>
            </a:solidFill>
            <a:prstDash val="solid"/>
            <a:round/>
            <a:headEnd type="none" w="sm" len="sm"/>
            <a:tailEnd type="none" w="sm" len="sm"/>
          </a:ln>
        </p:spPr>
      </p:cxnSp>
      <p:cxnSp>
        <p:nvCxnSpPr>
          <p:cNvPr id="14" name="Google Shape;14;p2"/>
          <p:cNvCxnSpPr/>
          <p:nvPr/>
        </p:nvCxnSpPr>
        <p:spPr>
          <a:xfrm>
            <a:off x="457200" y="3633383"/>
            <a:ext cx="8229600" cy="0"/>
          </a:xfrm>
          <a:prstGeom prst="straightConnector1">
            <a:avLst/>
          </a:prstGeom>
          <a:noFill/>
          <a:ln w="57150" cap="flat" cmpd="sng">
            <a:solidFill>
              <a:srgbClr val="5B0F00"/>
            </a:solidFill>
            <a:prstDash val="solid"/>
            <a:round/>
            <a:headEnd type="none" w="sm" len="sm"/>
            <a:tailEnd type="none" w="sm" len="sm"/>
          </a:ln>
        </p:spPr>
      </p:cxnSp>
      <p:sp>
        <p:nvSpPr>
          <p:cNvPr id="15" name="Google Shape;15;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0" y="0"/>
            <a:ext cx="8229600" cy="690000"/>
          </a:xfrm>
          <a:prstGeom prst="rect">
            <a:avLst/>
          </a:prstGeom>
        </p:spPr>
        <p:txBody>
          <a:bodyPr spcFirstLastPara="1" wrap="square" lIns="91425" tIns="91425" rIns="91425" bIns="91425" anchor="b" anchorCtr="0"/>
          <a:lstStyle>
            <a:lvl1pPr lvl="0" rtl="0">
              <a:spcBef>
                <a:spcPts val="0"/>
              </a:spcBef>
              <a:spcAft>
                <a:spcPts val="0"/>
              </a:spcAft>
              <a:buSzPts val="3600"/>
              <a:buFont typeface="Raleway"/>
              <a:buNone/>
              <a:defRPr>
                <a:latin typeface="Raleway"/>
                <a:ea typeface="Raleway"/>
                <a:cs typeface="Raleway"/>
                <a:sym typeface="Raleway"/>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dirty="0"/>
          </a:p>
        </p:txBody>
      </p:sp>
      <p:sp>
        <p:nvSpPr>
          <p:cNvPr id="18" name="Google Shape;18;p3"/>
          <p:cNvSpPr txBox="1">
            <a:spLocks noGrp="1"/>
          </p:cNvSpPr>
          <p:nvPr>
            <p:ph type="body" idx="1"/>
          </p:nvPr>
        </p:nvSpPr>
        <p:spPr>
          <a:xfrm>
            <a:off x="152400" y="940975"/>
            <a:ext cx="8458200" cy="3832500"/>
          </a:xfrm>
          <a:prstGeom prst="rect">
            <a:avLst/>
          </a:prstGeom>
        </p:spPr>
        <p:txBody>
          <a:bodyPr spcFirstLastPara="1" wrap="square" lIns="91425" tIns="91425" rIns="91425" bIns="91425" anchor="t" anchorCtr="0"/>
          <a:lstStyle>
            <a:lvl1pPr marL="457200" lvl="0" indent="-419100" rtl="0">
              <a:lnSpc>
                <a:spcPct val="115000"/>
              </a:lnSpc>
              <a:spcBef>
                <a:spcPts val="600"/>
              </a:spcBef>
              <a:spcAft>
                <a:spcPts val="0"/>
              </a:spcAft>
              <a:buSzPts val="3000"/>
              <a:buFont typeface="Raleway"/>
              <a:buChar char="●"/>
              <a:defRPr>
                <a:latin typeface="Raleway"/>
                <a:ea typeface="Raleway"/>
                <a:cs typeface="Raleway"/>
                <a:sym typeface="Raleway"/>
              </a:defRPr>
            </a:lvl1pPr>
            <a:lvl2pPr marL="914400" lvl="1" indent="-381000" rtl="0">
              <a:lnSpc>
                <a:spcPct val="115000"/>
              </a:lnSpc>
              <a:spcBef>
                <a:spcPts val="0"/>
              </a:spcBef>
              <a:spcAft>
                <a:spcPts val="0"/>
              </a:spcAft>
              <a:buSzPts val="2400"/>
              <a:buFont typeface="Raleway"/>
              <a:buChar char="○"/>
              <a:defRPr>
                <a:latin typeface="Raleway"/>
                <a:ea typeface="Raleway"/>
                <a:cs typeface="Raleway"/>
                <a:sym typeface="Raleway"/>
              </a:defRPr>
            </a:lvl2pPr>
            <a:lvl3pPr marL="1371600" lvl="2" indent="-381000" rtl="0">
              <a:lnSpc>
                <a:spcPct val="115000"/>
              </a:lnSpc>
              <a:spcBef>
                <a:spcPts val="0"/>
              </a:spcBef>
              <a:spcAft>
                <a:spcPts val="0"/>
              </a:spcAft>
              <a:buSzPts val="2400"/>
              <a:buFont typeface="Raleway"/>
              <a:buChar char="■"/>
              <a:defRPr>
                <a:latin typeface="Raleway"/>
                <a:ea typeface="Raleway"/>
                <a:cs typeface="Raleway"/>
                <a:sym typeface="Raleway"/>
              </a:defRPr>
            </a:lvl3pPr>
            <a:lvl4pPr marL="1828800" lvl="3" indent="-342900" rtl="0">
              <a:lnSpc>
                <a:spcPct val="115000"/>
              </a:lnSpc>
              <a:spcBef>
                <a:spcPts val="0"/>
              </a:spcBef>
              <a:spcAft>
                <a:spcPts val="0"/>
              </a:spcAft>
              <a:buSzPts val="1800"/>
              <a:buFont typeface="Raleway"/>
              <a:buChar char="●"/>
              <a:defRPr>
                <a:latin typeface="Raleway"/>
                <a:ea typeface="Raleway"/>
                <a:cs typeface="Raleway"/>
                <a:sym typeface="Raleway"/>
              </a:defRPr>
            </a:lvl4pPr>
            <a:lvl5pPr marL="2286000" lvl="4" indent="-342900" rtl="0">
              <a:lnSpc>
                <a:spcPct val="115000"/>
              </a:lnSpc>
              <a:spcBef>
                <a:spcPts val="0"/>
              </a:spcBef>
              <a:spcAft>
                <a:spcPts val="0"/>
              </a:spcAft>
              <a:buSzPts val="1800"/>
              <a:buFont typeface="Raleway"/>
              <a:buChar char="○"/>
              <a:defRPr>
                <a:latin typeface="Raleway"/>
                <a:ea typeface="Raleway"/>
                <a:cs typeface="Raleway"/>
                <a:sym typeface="Raleway"/>
              </a:defRPr>
            </a:lvl5pPr>
            <a:lvl6pPr marL="2743200" lvl="5" indent="-342900" rtl="0">
              <a:lnSpc>
                <a:spcPct val="115000"/>
              </a:lnSpc>
              <a:spcBef>
                <a:spcPts val="0"/>
              </a:spcBef>
              <a:spcAft>
                <a:spcPts val="0"/>
              </a:spcAft>
              <a:buSzPts val="1800"/>
              <a:buFont typeface="Raleway"/>
              <a:buChar char="■"/>
              <a:defRPr>
                <a:latin typeface="Raleway"/>
                <a:ea typeface="Raleway"/>
                <a:cs typeface="Raleway"/>
                <a:sym typeface="Raleway"/>
              </a:defRPr>
            </a:lvl6pPr>
            <a:lvl7pPr marL="3200400" lvl="6" indent="-342900" rtl="0">
              <a:lnSpc>
                <a:spcPct val="115000"/>
              </a:lnSpc>
              <a:spcBef>
                <a:spcPts val="0"/>
              </a:spcBef>
              <a:spcAft>
                <a:spcPts val="0"/>
              </a:spcAft>
              <a:buSzPts val="1800"/>
              <a:buFont typeface="Raleway"/>
              <a:buChar char="●"/>
              <a:defRPr>
                <a:latin typeface="Raleway"/>
                <a:ea typeface="Raleway"/>
                <a:cs typeface="Raleway"/>
                <a:sym typeface="Raleway"/>
              </a:defRPr>
            </a:lvl7pPr>
            <a:lvl8pPr marL="3657600" lvl="7" indent="-342900" rtl="0">
              <a:lnSpc>
                <a:spcPct val="115000"/>
              </a:lnSpc>
              <a:spcBef>
                <a:spcPts val="0"/>
              </a:spcBef>
              <a:spcAft>
                <a:spcPts val="0"/>
              </a:spcAft>
              <a:buSzPts val="1800"/>
              <a:buFont typeface="Raleway"/>
              <a:buChar char="○"/>
              <a:defRPr>
                <a:latin typeface="Raleway"/>
                <a:ea typeface="Raleway"/>
                <a:cs typeface="Raleway"/>
                <a:sym typeface="Raleway"/>
              </a:defRPr>
            </a:lvl8pPr>
            <a:lvl9pPr marL="4114800" lvl="8" indent="-342900" rtl="0">
              <a:lnSpc>
                <a:spcPct val="115000"/>
              </a:lnSpc>
              <a:spcBef>
                <a:spcPts val="0"/>
              </a:spcBef>
              <a:spcAft>
                <a:spcPts val="0"/>
              </a:spcAft>
              <a:buSzPts val="1800"/>
              <a:buFont typeface="Raleway"/>
              <a:buChar char="■"/>
              <a:defRPr>
                <a:latin typeface="Raleway"/>
                <a:ea typeface="Raleway"/>
                <a:cs typeface="Raleway"/>
                <a:sym typeface="Raleway"/>
              </a:defRPr>
            </a:lvl9pPr>
          </a:lstStyle>
          <a:p>
            <a:endParaRPr/>
          </a:p>
        </p:txBody>
      </p:sp>
      <p:cxnSp>
        <p:nvCxnSpPr>
          <p:cNvPr id="19" name="Google Shape;19;p3"/>
          <p:cNvCxnSpPr>
            <a:cxnSpLocks/>
          </p:cNvCxnSpPr>
          <p:nvPr/>
        </p:nvCxnSpPr>
        <p:spPr>
          <a:xfrm>
            <a:off x="43657" y="690000"/>
            <a:ext cx="8091600" cy="0"/>
          </a:xfrm>
          <a:prstGeom prst="straightConnector1">
            <a:avLst/>
          </a:prstGeom>
          <a:noFill/>
          <a:ln w="50800" cap="flat" cmpd="sng">
            <a:solidFill>
              <a:srgbClr val="5B0F00"/>
            </a:solidFill>
            <a:prstDash val="solid"/>
            <a:round/>
            <a:headEnd type="none" w="sm" len="sm"/>
            <a:tailEnd type="none" w="sm" len="sm"/>
          </a:ln>
        </p:spPr>
      </p:cxnSp>
      <p:sp>
        <p:nvSpPr>
          <p:cNvPr id="21" name="Google Shape;21;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8" name="Picture 7">
            <a:extLst>
              <a:ext uri="{FF2B5EF4-FFF2-40B4-BE49-F238E27FC236}">
                <a16:creationId xmlns:a16="http://schemas.microsoft.com/office/drawing/2014/main" id="{FCAB82C5-436C-6149-80A5-F4C92389020E}"/>
              </a:ext>
            </a:extLst>
          </p:cNvPr>
          <p:cNvPicPr>
            <a:picLocks noChangeAspect="1"/>
          </p:cNvPicPr>
          <p:nvPr userDrawn="1"/>
        </p:nvPicPr>
        <p:blipFill>
          <a:blip r:embed="rId2"/>
          <a:stretch>
            <a:fillRect/>
          </a:stretch>
        </p:blipFill>
        <p:spPr>
          <a:xfrm>
            <a:off x="8157028" y="-97214"/>
            <a:ext cx="986972" cy="9127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52400" y="197825"/>
            <a:ext cx="8229600" cy="6900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cxnSp>
        <p:nvCxnSpPr>
          <p:cNvPr id="25" name="Google Shape;25;p4"/>
          <p:cNvCxnSpPr>
            <a:endCxn id="26" idx="1"/>
          </p:cNvCxnSpPr>
          <p:nvPr/>
        </p:nvCxnSpPr>
        <p:spPr>
          <a:xfrm>
            <a:off x="219175" y="990596"/>
            <a:ext cx="8091600" cy="0"/>
          </a:xfrm>
          <a:prstGeom prst="straightConnector1">
            <a:avLst/>
          </a:prstGeom>
          <a:noFill/>
          <a:ln w="50800" cap="flat" cmpd="sng">
            <a:solidFill>
              <a:srgbClr val="5B0F00"/>
            </a:solidFill>
            <a:prstDash val="solid"/>
            <a:round/>
            <a:headEnd type="none" w="sm" len="sm"/>
            <a:tailEnd type="none" w="sm" len="sm"/>
          </a:ln>
        </p:spPr>
      </p:cxnSp>
      <p:sp>
        <p:nvSpPr>
          <p:cNvPr id="27" name="Google Shape;27;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cxnSp>
        <p:nvCxnSpPr>
          <p:cNvPr id="29" name="Google Shape;29;p5"/>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30" name="Google Shape;30;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Font typeface="Raleway"/>
              <a:buChar char="●"/>
              <a:defRPr sz="3000">
                <a:solidFill>
                  <a:schemeClr val="dk1"/>
                </a:solidFill>
                <a:latin typeface="Raleway"/>
                <a:ea typeface="Raleway"/>
                <a:cs typeface="Raleway"/>
                <a:sym typeface="Raleway"/>
              </a:defRPr>
            </a:lvl1pPr>
            <a:lvl2pPr marL="914400" lvl="1" indent="-381000" rtl="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2pPr>
            <a:lvl3pPr marL="1371600" lvl="2" indent="-381000" rtl="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3pPr>
            <a:lvl4pPr marL="1828800" lvl="3" indent="-3429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4pPr>
            <a:lvl5pPr marL="2286000" lvl="4" indent="-3429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5pPr>
            <a:lvl6pPr marL="2743200" lvl="5" indent="-3429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6pPr>
            <a:lvl7pPr marL="3200400" lvl="6" indent="-3429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7pPr>
            <a:lvl8pPr marL="3657600" lvl="7" indent="-3429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8pPr>
            <a:lvl9pPr marL="4114800" lvl="8" indent="-3429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9pPr>
          </a:lstStyle>
          <a:p>
            <a:endParaRPr/>
          </a:p>
        </p:txBody>
      </p:sp>
      <p:cxnSp>
        <p:nvCxnSpPr>
          <p:cNvPr id="7" name="Google Shape;7;p1"/>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8" name="Google Shape;8;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rgbClr val="5B0F00"/>
              </a:buClr>
              <a:buSzPts val="3600"/>
              <a:buFont typeface="Raleway"/>
              <a:buNone/>
              <a:defRPr sz="3600" b="1">
                <a:solidFill>
                  <a:srgbClr val="5B0F00"/>
                </a:solidFill>
                <a:latin typeface="Raleway"/>
                <a:ea typeface="Raleway"/>
                <a:cs typeface="Raleway"/>
                <a:sym typeface="Raleway"/>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9" name="Google Shape;9;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hyperlink" Target="https://indico.cern.ch/event/82094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iris-hep/blueprint/blob/master/reports/2019/Analysis-Systems-on-Scalable-Platforms/report.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ndico.cern.ch/event/822126"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hyperlink" Target="https://indico.cern.ch/event/82212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38.jpg"/><Relationship Id="rId3" Type="http://schemas.openxmlformats.org/officeDocument/2006/relationships/image" Target="../media/image28.tiff"/><Relationship Id="rId7" Type="http://schemas.openxmlformats.org/officeDocument/2006/relationships/image" Target="../media/image32.tiff"/><Relationship Id="rId12" Type="http://schemas.openxmlformats.org/officeDocument/2006/relationships/image" Target="../media/image37.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tiff"/><Relationship Id="rId11" Type="http://schemas.openxmlformats.org/officeDocument/2006/relationships/image" Target="../media/image36.jpg"/><Relationship Id="rId5" Type="http://schemas.openxmlformats.org/officeDocument/2006/relationships/image" Target="../media/image30.tiff"/><Relationship Id="rId10" Type="http://schemas.openxmlformats.org/officeDocument/2006/relationships/image" Target="../media/image35.jpg"/><Relationship Id="rId4" Type="http://schemas.openxmlformats.org/officeDocument/2006/relationships/image" Target="../media/image29.tiff"/><Relationship Id="rId9" Type="http://schemas.openxmlformats.org/officeDocument/2006/relationships/image" Target="../media/image34.jpg"/><Relationship Id="rId14" Type="http://schemas.openxmlformats.org/officeDocument/2006/relationships/image" Target="../media/image39.jpg"/></Relationships>
</file>

<file path=ppt/slides/_rels/slide17.xml.rels><?xml version="1.0" encoding="UTF-8" standalone="yes"?>
<Relationships xmlns="http://schemas.openxmlformats.org/package/2006/relationships"><Relationship Id="rId3" Type="http://schemas.openxmlformats.org/officeDocument/2006/relationships/hyperlink" Target="https://indico.cern.ch/event/820946/"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indico.cern.ch/event/834880/" TargetMode="External"/><Relationship Id="rId4" Type="http://schemas.openxmlformats.org/officeDocument/2006/relationships/hyperlink" Target="https://indico.cern.ch/event/82212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rxiv.org/abs/1712.06592"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hyperlink" Target="https://indico.cern.ch/category/1132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cs.google.com/document/d/1h9h61vKs_OZktE20G_7GL5ESMKtpHiUaXpQc5YCpxu4/edi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indico.cern.ch/event/82094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indico.cern.ch/event/834880/" TargetMode="External"/><Relationship Id="rId4" Type="http://schemas.openxmlformats.org/officeDocument/2006/relationships/hyperlink" Target="https://indico.cern.ch/event/822126/"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indico.cern.ch/event/82094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indico.cern.ch/event/765245/" TargetMode="External"/><Relationship Id="rId4" Type="http://schemas.openxmlformats.org/officeDocument/2006/relationships/hyperlink" Target="https://indico.cern.ch/event/82207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6"/>
          <p:cNvSpPr txBox="1">
            <a:spLocks noGrp="1"/>
          </p:cNvSpPr>
          <p:nvPr>
            <p:ph type="ctrTitle"/>
          </p:nvPr>
        </p:nvSpPr>
        <p:spPr>
          <a:xfrm>
            <a:off x="0" y="371525"/>
            <a:ext cx="9144000" cy="12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Blueprint Activity</a:t>
            </a:r>
            <a:endParaRPr sz="5400" dirty="0"/>
          </a:p>
        </p:txBody>
      </p:sp>
      <p:sp>
        <p:nvSpPr>
          <p:cNvPr id="36" name="Google Shape;36;p6"/>
          <p:cNvSpPr txBox="1">
            <a:spLocks noGrp="1"/>
          </p:cNvSpPr>
          <p:nvPr>
            <p:ph type="subTitle" idx="1"/>
          </p:nvPr>
        </p:nvSpPr>
        <p:spPr>
          <a:xfrm>
            <a:off x="287920" y="3903036"/>
            <a:ext cx="3658324" cy="741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i="1" dirty="0"/>
              <a:t>NSF / IRIS-HEP Meeting</a:t>
            </a:r>
            <a:endParaRPr sz="2400" b="1" i="1" dirty="0"/>
          </a:p>
          <a:p>
            <a:pPr marL="0" lvl="0" indent="0" algn="l" rtl="0">
              <a:spcBef>
                <a:spcPts val="0"/>
              </a:spcBef>
              <a:spcAft>
                <a:spcPts val="0"/>
              </a:spcAft>
              <a:buNone/>
            </a:pPr>
            <a:r>
              <a:rPr lang="en" sz="2400" dirty="0"/>
              <a:t>Sept 18, 2019</a:t>
            </a:r>
            <a:endParaRPr sz="2400" dirty="0"/>
          </a:p>
        </p:txBody>
      </p:sp>
      <p:sp>
        <p:nvSpPr>
          <p:cNvPr id="37" name="Google Shape;37;p6"/>
          <p:cNvSpPr txBox="1"/>
          <p:nvPr/>
        </p:nvSpPr>
        <p:spPr>
          <a:xfrm>
            <a:off x="575146" y="1485565"/>
            <a:ext cx="7981627" cy="9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chemeClr val="tx1"/>
                </a:solidFill>
                <a:latin typeface="Raleway"/>
                <a:ea typeface="Raleway"/>
                <a:cs typeface="Raleway"/>
                <a:sym typeface="Raleway"/>
              </a:rPr>
              <a:t>Mark Neubauer</a:t>
            </a:r>
            <a:endParaRPr sz="4000" b="1" dirty="0">
              <a:solidFill>
                <a:schemeClr val="tx1"/>
              </a:solidFill>
              <a:latin typeface="Raleway"/>
              <a:ea typeface="Raleway"/>
              <a:cs typeface="Raleway"/>
              <a:sym typeface="Raleway"/>
            </a:endParaRPr>
          </a:p>
          <a:p>
            <a:pPr marL="0" lvl="0" indent="0" algn="ctr" rtl="0">
              <a:spcBef>
                <a:spcPts val="0"/>
              </a:spcBef>
              <a:spcAft>
                <a:spcPts val="0"/>
              </a:spcAft>
              <a:buNone/>
            </a:pPr>
            <a:r>
              <a:rPr lang="en" sz="3200" i="1" dirty="0">
                <a:solidFill>
                  <a:srgbClr val="5B595A"/>
                </a:solidFill>
                <a:latin typeface="Raleway"/>
                <a:ea typeface="Raleway"/>
                <a:cs typeface="Raleway"/>
                <a:sym typeface="Raleway"/>
              </a:rPr>
              <a:t>University of Illinois at Urbana-Champaign</a:t>
            </a:r>
            <a:endParaRPr sz="3200" i="1" dirty="0">
              <a:solidFill>
                <a:srgbClr val="5B595A"/>
              </a:solidFill>
              <a:latin typeface="Raleway"/>
              <a:ea typeface="Raleway"/>
              <a:cs typeface="Raleway"/>
              <a:sym typeface="Raleway"/>
            </a:endParaRPr>
          </a:p>
        </p:txBody>
      </p:sp>
      <p:pic>
        <p:nvPicPr>
          <p:cNvPr id="38" name="Google Shape;38;p6"/>
          <p:cNvPicPr preferRelativeResize="0"/>
          <p:nvPr/>
        </p:nvPicPr>
        <p:blipFill>
          <a:blip r:embed="rId3">
            <a:alphaModFix/>
          </a:blip>
          <a:stretch>
            <a:fillRect/>
          </a:stretch>
        </p:blipFill>
        <p:spPr>
          <a:xfrm>
            <a:off x="4328375" y="2723307"/>
            <a:ext cx="475167" cy="673712"/>
          </a:xfrm>
          <a:prstGeom prst="rect">
            <a:avLst/>
          </a:prstGeom>
          <a:noFill/>
          <a:ln>
            <a:noFill/>
          </a:ln>
        </p:spPr>
      </p:pic>
      <p:pic>
        <p:nvPicPr>
          <p:cNvPr id="8" name="Picture 7">
            <a:extLst>
              <a:ext uri="{FF2B5EF4-FFF2-40B4-BE49-F238E27FC236}">
                <a16:creationId xmlns:a16="http://schemas.microsoft.com/office/drawing/2014/main" id="{B5D22BB7-7642-2746-A939-7FC2CDA2AB10}"/>
              </a:ext>
            </a:extLst>
          </p:cNvPr>
          <p:cNvPicPr>
            <a:picLocks noChangeAspect="1"/>
          </p:cNvPicPr>
          <p:nvPr/>
        </p:nvPicPr>
        <p:blipFill>
          <a:blip r:embed="rId4"/>
          <a:stretch>
            <a:fillRect/>
          </a:stretch>
        </p:blipFill>
        <p:spPr>
          <a:xfrm>
            <a:off x="6319238" y="3742837"/>
            <a:ext cx="2237535" cy="1190615"/>
          </a:xfrm>
          <a:prstGeom prst="rect">
            <a:avLst/>
          </a:prstGeom>
        </p:spPr>
      </p:pic>
      <p:pic>
        <p:nvPicPr>
          <p:cNvPr id="3" name="Picture 2">
            <a:extLst>
              <a:ext uri="{FF2B5EF4-FFF2-40B4-BE49-F238E27FC236}">
                <a16:creationId xmlns:a16="http://schemas.microsoft.com/office/drawing/2014/main" id="{186A5160-26FE-5046-9481-FFE583BA98C3}"/>
              </a:ext>
            </a:extLst>
          </p:cNvPr>
          <p:cNvPicPr>
            <a:picLocks noChangeAspect="1"/>
          </p:cNvPicPr>
          <p:nvPr/>
        </p:nvPicPr>
        <p:blipFill>
          <a:blip r:embed="rId5"/>
          <a:stretch>
            <a:fillRect/>
          </a:stretch>
        </p:blipFill>
        <p:spPr>
          <a:xfrm>
            <a:off x="4296446" y="3666661"/>
            <a:ext cx="1322388" cy="13223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AS/SSL Blueprint Workshop</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0" name="Google Shape;45;p7">
            <a:extLst>
              <a:ext uri="{FF2B5EF4-FFF2-40B4-BE49-F238E27FC236}">
                <a16:creationId xmlns:a16="http://schemas.microsoft.com/office/drawing/2014/main" id="{B6049087-62D8-F843-BAF4-5A1925537C40}"/>
              </a:ext>
            </a:extLst>
          </p:cNvPr>
          <p:cNvSpPr txBox="1">
            <a:spLocks/>
          </p:cNvSpPr>
          <p:nvPr/>
        </p:nvSpPr>
        <p:spPr>
          <a:xfrm>
            <a:off x="-38516" y="690000"/>
            <a:ext cx="9144000" cy="39698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marL="95250" indent="0">
              <a:spcBef>
                <a:spcPts val="0"/>
              </a:spcBef>
              <a:buClr>
                <a:schemeClr val="dk1"/>
              </a:buClr>
              <a:buSzPts val="2100"/>
              <a:buNone/>
            </a:pPr>
            <a:r>
              <a:rPr lang="en-US" sz="1800" u="sng" dirty="0">
                <a:solidFill>
                  <a:srgbClr val="0070C0"/>
                </a:solidFill>
                <a:hlinkClick r:id="rId3">
                  <a:extLst>
                    <a:ext uri="{A12FA001-AC4F-418D-AE19-62706E023703}">
                      <ahyp:hlinkClr xmlns:ahyp="http://schemas.microsoft.com/office/drawing/2018/hyperlinkcolor" val="tx"/>
                    </a:ext>
                  </a:extLst>
                </a:hlinkClick>
              </a:rPr>
              <a:t>Analysis Systems R&amp;D on Scalable Platforms</a:t>
            </a:r>
            <a:r>
              <a:rPr lang="en-US" sz="1800" dirty="0">
                <a:solidFill>
                  <a:schemeClr val="accent6"/>
                </a:solidFill>
              </a:rPr>
              <a:t> </a:t>
            </a:r>
            <a:r>
              <a:rPr lang="en-US" sz="1800" dirty="0"/>
              <a:t>(June 21-22 @ NYU)</a:t>
            </a:r>
          </a:p>
          <a:p>
            <a:pPr marL="38100" indent="0">
              <a:spcBef>
                <a:spcPts val="480"/>
              </a:spcBef>
              <a:buSzPct val="90000"/>
              <a:buNone/>
            </a:pPr>
            <a:r>
              <a:rPr lang="en-US" sz="1800" dirty="0"/>
              <a:t>Productive discussions among the AS &amp; SSL teams and representatives from NCSA, SDSC, NYU Research Computing, Google and RedHat (</a:t>
            </a:r>
            <a:r>
              <a:rPr lang="en-US" sz="1800" dirty="0">
                <a:solidFill>
                  <a:srgbClr val="FF0000"/>
                </a:solidFill>
              </a:rPr>
              <a:t>26</a:t>
            </a:r>
            <a:r>
              <a:rPr lang="en-US" sz="1800" dirty="0"/>
              <a:t> registered participants)</a:t>
            </a:r>
          </a:p>
          <a:p>
            <a:pPr>
              <a:spcBef>
                <a:spcPts val="480"/>
              </a:spcBef>
              <a:buSzPct val="90000"/>
            </a:pPr>
            <a:r>
              <a:rPr lang="en-US" sz="1800" b="1" dirty="0"/>
              <a:t>Key Outcomes</a:t>
            </a:r>
          </a:p>
          <a:p>
            <a:pPr lvl="1">
              <a:spcBef>
                <a:spcPts val="480"/>
              </a:spcBef>
              <a:buSzPct val="90000"/>
            </a:pPr>
            <a:r>
              <a:rPr lang="en-US" sz="1600" dirty="0"/>
              <a:t>Communication of the AS area plans leading to a set of requirements to the SSL team </a:t>
            </a:r>
          </a:p>
          <a:p>
            <a:pPr lvl="1">
              <a:spcBef>
                <a:spcPts val="480"/>
              </a:spcBef>
              <a:buSzPct val="90000"/>
            </a:pPr>
            <a:r>
              <a:rPr lang="en-US" sz="1600" dirty="0"/>
              <a:t>Kubernetes identified as a planned </a:t>
            </a:r>
            <a:r>
              <a:rPr lang="en-US" sz="1600" i="1" dirty="0"/>
              <a:t>common denominator </a:t>
            </a:r>
            <a:r>
              <a:rPr lang="en-US" sz="1600" dirty="0"/>
              <a:t>technology for the SSL, increasing innovation capability through flexible infrastructure.</a:t>
            </a:r>
          </a:p>
          <a:p>
            <a:pPr lvl="1">
              <a:spcBef>
                <a:spcPts val="480"/>
              </a:spcBef>
              <a:buSzPct val="90000"/>
            </a:pPr>
            <a:r>
              <a:rPr lang="en-US" sz="1600" dirty="0"/>
              <a:t>Plans for a multi-site SSL </a:t>
            </a:r>
            <a:r>
              <a:rPr lang="en-US" sz="1600" i="1" dirty="0"/>
              <a:t>substrate </a:t>
            </a:r>
            <a:r>
              <a:rPr lang="en-US" sz="1600" dirty="0"/>
              <a:t>project that will federate SSL contributions from multiple resource providers, offering the AS area a flexible platform for service deployment at scales needed to test the viability of system designs. </a:t>
            </a:r>
          </a:p>
          <a:p>
            <a:pPr lvl="1">
              <a:spcBef>
                <a:spcPts val="480"/>
              </a:spcBef>
              <a:buSzPct val="90000"/>
            </a:pPr>
            <a:r>
              <a:rPr lang="en-US" sz="1600" dirty="0"/>
              <a:t>A concrete vision for an SSL that serves not only as an innovation space for AS developers, but as a testbed to prototype next generation infrastructure patterns for future HEP computing environments. </a:t>
            </a:r>
          </a:p>
        </p:txBody>
      </p:sp>
    </p:spTree>
    <p:extLst>
      <p:ext uri="{BB962C8B-B14F-4D97-AF65-F5344CB8AC3E}">
        <p14:creationId xmlns:p14="http://schemas.microsoft.com/office/powerpoint/2010/main" val="3876972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AS/SSL Blueprint Workshop</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Picture 4">
            <a:extLst>
              <a:ext uri="{FF2B5EF4-FFF2-40B4-BE49-F238E27FC236}">
                <a16:creationId xmlns:a16="http://schemas.microsoft.com/office/drawing/2014/main" id="{5EB2A0EE-A2FF-EF47-825F-2E99B083DCB2}"/>
              </a:ext>
            </a:extLst>
          </p:cNvPr>
          <p:cNvPicPr>
            <a:picLocks noChangeAspect="1"/>
          </p:cNvPicPr>
          <p:nvPr/>
        </p:nvPicPr>
        <p:blipFill>
          <a:blip r:embed="rId3"/>
          <a:stretch>
            <a:fillRect/>
          </a:stretch>
        </p:blipFill>
        <p:spPr>
          <a:xfrm>
            <a:off x="145812" y="758712"/>
            <a:ext cx="3511245" cy="2637138"/>
          </a:xfrm>
          <a:prstGeom prst="rect">
            <a:avLst/>
          </a:prstGeom>
        </p:spPr>
      </p:pic>
      <p:pic>
        <p:nvPicPr>
          <p:cNvPr id="3" name="Picture 2">
            <a:extLst>
              <a:ext uri="{FF2B5EF4-FFF2-40B4-BE49-F238E27FC236}">
                <a16:creationId xmlns:a16="http://schemas.microsoft.com/office/drawing/2014/main" id="{4AD67C81-6398-2749-8104-575BFEE16CC2}"/>
              </a:ext>
            </a:extLst>
          </p:cNvPr>
          <p:cNvPicPr>
            <a:picLocks noChangeAspect="1"/>
          </p:cNvPicPr>
          <p:nvPr/>
        </p:nvPicPr>
        <p:blipFill>
          <a:blip r:embed="rId4"/>
          <a:stretch>
            <a:fillRect/>
          </a:stretch>
        </p:blipFill>
        <p:spPr>
          <a:xfrm>
            <a:off x="3782936" y="812956"/>
            <a:ext cx="1763023" cy="1919853"/>
          </a:xfrm>
          <a:prstGeom prst="rect">
            <a:avLst/>
          </a:prstGeom>
        </p:spPr>
      </p:pic>
      <p:pic>
        <p:nvPicPr>
          <p:cNvPr id="6" name="Picture 5">
            <a:extLst>
              <a:ext uri="{FF2B5EF4-FFF2-40B4-BE49-F238E27FC236}">
                <a16:creationId xmlns:a16="http://schemas.microsoft.com/office/drawing/2014/main" id="{D1256B59-CFAF-2645-AD4F-1B4898956237}"/>
              </a:ext>
            </a:extLst>
          </p:cNvPr>
          <p:cNvPicPr>
            <a:picLocks noChangeAspect="1"/>
          </p:cNvPicPr>
          <p:nvPr/>
        </p:nvPicPr>
        <p:blipFill>
          <a:blip r:embed="rId5"/>
          <a:stretch>
            <a:fillRect/>
          </a:stretch>
        </p:blipFill>
        <p:spPr>
          <a:xfrm>
            <a:off x="5671837" y="831075"/>
            <a:ext cx="2601131" cy="1950848"/>
          </a:xfrm>
          <a:prstGeom prst="rect">
            <a:avLst/>
          </a:prstGeom>
        </p:spPr>
      </p:pic>
      <p:pic>
        <p:nvPicPr>
          <p:cNvPr id="8" name="Picture 7">
            <a:extLst>
              <a:ext uri="{FF2B5EF4-FFF2-40B4-BE49-F238E27FC236}">
                <a16:creationId xmlns:a16="http://schemas.microsoft.com/office/drawing/2014/main" id="{A5F64227-E348-894B-9B28-B9113B339001}"/>
              </a:ext>
            </a:extLst>
          </p:cNvPr>
          <p:cNvPicPr>
            <a:picLocks noChangeAspect="1"/>
          </p:cNvPicPr>
          <p:nvPr/>
        </p:nvPicPr>
        <p:blipFill>
          <a:blip r:embed="rId6"/>
          <a:stretch>
            <a:fillRect/>
          </a:stretch>
        </p:blipFill>
        <p:spPr>
          <a:xfrm>
            <a:off x="3664263" y="2781923"/>
            <a:ext cx="2993933" cy="2246506"/>
          </a:xfrm>
          <a:prstGeom prst="rect">
            <a:avLst/>
          </a:prstGeom>
        </p:spPr>
      </p:pic>
      <p:pic>
        <p:nvPicPr>
          <p:cNvPr id="11" name="Picture 10">
            <a:extLst>
              <a:ext uri="{FF2B5EF4-FFF2-40B4-BE49-F238E27FC236}">
                <a16:creationId xmlns:a16="http://schemas.microsoft.com/office/drawing/2014/main" id="{E72D0BB6-C861-6C45-B2D3-782FE6ACBBE0}"/>
              </a:ext>
            </a:extLst>
          </p:cNvPr>
          <p:cNvPicPr>
            <a:picLocks noChangeAspect="1"/>
          </p:cNvPicPr>
          <p:nvPr/>
        </p:nvPicPr>
        <p:blipFill>
          <a:blip r:embed="rId7"/>
          <a:stretch>
            <a:fillRect/>
          </a:stretch>
        </p:blipFill>
        <p:spPr>
          <a:xfrm>
            <a:off x="6667883" y="2781923"/>
            <a:ext cx="2301560" cy="2246506"/>
          </a:xfrm>
          <a:prstGeom prst="rect">
            <a:avLst/>
          </a:prstGeom>
        </p:spPr>
      </p:pic>
      <p:pic>
        <p:nvPicPr>
          <p:cNvPr id="13" name="Picture 12">
            <a:extLst>
              <a:ext uri="{FF2B5EF4-FFF2-40B4-BE49-F238E27FC236}">
                <a16:creationId xmlns:a16="http://schemas.microsoft.com/office/drawing/2014/main" id="{9EC48F3D-846D-FE49-8959-6A00FCDBCF00}"/>
              </a:ext>
            </a:extLst>
          </p:cNvPr>
          <p:cNvPicPr>
            <a:picLocks noChangeAspect="1"/>
          </p:cNvPicPr>
          <p:nvPr/>
        </p:nvPicPr>
        <p:blipFill>
          <a:blip r:embed="rId8"/>
          <a:stretch>
            <a:fillRect/>
          </a:stretch>
        </p:blipFill>
        <p:spPr>
          <a:xfrm>
            <a:off x="255722" y="3418334"/>
            <a:ext cx="2890434" cy="1528317"/>
          </a:xfrm>
          <a:prstGeom prst="rect">
            <a:avLst/>
          </a:prstGeom>
        </p:spPr>
      </p:pic>
    </p:spTree>
    <p:extLst>
      <p:ext uri="{BB962C8B-B14F-4D97-AF65-F5344CB8AC3E}">
        <p14:creationId xmlns:p14="http://schemas.microsoft.com/office/powerpoint/2010/main" val="27318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AS/SSL Blueprint Workshop Report</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961F2C47-5061-2943-9915-EF1258E0E06C}"/>
              </a:ext>
            </a:extLst>
          </p:cNvPr>
          <p:cNvPicPr>
            <a:picLocks noChangeAspect="1"/>
          </p:cNvPicPr>
          <p:nvPr/>
        </p:nvPicPr>
        <p:blipFill>
          <a:blip r:embed="rId3"/>
          <a:stretch>
            <a:fillRect/>
          </a:stretch>
        </p:blipFill>
        <p:spPr>
          <a:xfrm>
            <a:off x="4302408" y="798164"/>
            <a:ext cx="4310120" cy="4280224"/>
          </a:xfrm>
          <a:prstGeom prst="rect">
            <a:avLst/>
          </a:prstGeom>
        </p:spPr>
      </p:pic>
      <p:sp>
        <p:nvSpPr>
          <p:cNvPr id="7" name="Google Shape;45;p7">
            <a:extLst>
              <a:ext uri="{FF2B5EF4-FFF2-40B4-BE49-F238E27FC236}">
                <a16:creationId xmlns:a16="http://schemas.microsoft.com/office/drawing/2014/main" id="{8AAE0448-754F-524B-9542-CDE01F3CD6B8}"/>
              </a:ext>
            </a:extLst>
          </p:cNvPr>
          <p:cNvSpPr txBox="1">
            <a:spLocks/>
          </p:cNvSpPr>
          <p:nvPr/>
        </p:nvSpPr>
        <p:spPr>
          <a:xfrm>
            <a:off x="169420" y="1900019"/>
            <a:ext cx="3799437" cy="16239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marL="38100" indent="0">
              <a:spcBef>
                <a:spcPts val="480"/>
              </a:spcBef>
              <a:buSzPct val="90000"/>
              <a:buNone/>
            </a:pPr>
            <a:r>
              <a:rPr lang="en-US" sz="2000" dirty="0"/>
              <a:t>A (draft) report summarizing the workshop’s major goals, activities and key outcomes can be found </a:t>
            </a:r>
            <a:r>
              <a:rPr lang="en-US" sz="2000" dirty="0">
                <a:hlinkClick r:id="rId4"/>
              </a:rPr>
              <a:t>here</a:t>
            </a:r>
            <a:r>
              <a:rPr lang="en-US" sz="2000" dirty="0"/>
              <a:t> </a:t>
            </a:r>
          </a:p>
        </p:txBody>
      </p:sp>
    </p:spTree>
    <p:extLst>
      <p:ext uri="{BB962C8B-B14F-4D97-AF65-F5344CB8AC3E}">
        <p14:creationId xmlns:p14="http://schemas.microsoft.com/office/powerpoint/2010/main" val="276183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FastML</a:t>
            </a:r>
            <a:r>
              <a:rPr lang="en-US" dirty="0"/>
              <a:t> Blueprint Workshop</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0" name="Google Shape;45;p7">
            <a:extLst>
              <a:ext uri="{FF2B5EF4-FFF2-40B4-BE49-F238E27FC236}">
                <a16:creationId xmlns:a16="http://schemas.microsoft.com/office/drawing/2014/main" id="{B6049087-62D8-F843-BAF4-5A1925537C40}"/>
              </a:ext>
            </a:extLst>
          </p:cNvPr>
          <p:cNvSpPr txBox="1">
            <a:spLocks/>
          </p:cNvSpPr>
          <p:nvPr/>
        </p:nvSpPr>
        <p:spPr>
          <a:xfrm>
            <a:off x="-38516" y="690000"/>
            <a:ext cx="7283974" cy="481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marL="95250" indent="0">
              <a:spcBef>
                <a:spcPts val="0"/>
              </a:spcBef>
              <a:buClr>
                <a:schemeClr val="dk1"/>
              </a:buClr>
              <a:buSzPts val="2100"/>
              <a:buNone/>
            </a:pPr>
            <a:r>
              <a:rPr lang="en-US" sz="1800" u="sng" dirty="0">
                <a:solidFill>
                  <a:srgbClr val="0070C0"/>
                </a:solidFill>
                <a:hlinkClick r:id="rId3">
                  <a:extLst>
                    <a:ext uri="{A12FA001-AC4F-418D-AE19-62706E023703}">
                      <ahyp:hlinkClr xmlns:ahyp="http://schemas.microsoft.com/office/drawing/2018/hyperlinkcolor" val="tx"/>
                    </a:ext>
                  </a:extLst>
                </a:hlinkClick>
              </a:rPr>
              <a:t>Fast Machine Learning and Inference</a:t>
            </a:r>
            <a:r>
              <a:rPr lang="en-US" sz="1800" dirty="0">
                <a:solidFill>
                  <a:schemeClr val="accent6"/>
                </a:solidFill>
              </a:rPr>
              <a:t> </a:t>
            </a:r>
            <a:r>
              <a:rPr lang="en-US" sz="1800" dirty="0"/>
              <a:t>(September 10-11 @ FNAL)</a:t>
            </a:r>
          </a:p>
        </p:txBody>
      </p:sp>
      <p:pic>
        <p:nvPicPr>
          <p:cNvPr id="5" name="Picture 4">
            <a:extLst>
              <a:ext uri="{FF2B5EF4-FFF2-40B4-BE49-F238E27FC236}">
                <a16:creationId xmlns:a16="http://schemas.microsoft.com/office/drawing/2014/main" id="{59C41EC7-D5D1-774C-BC84-C230B3B5ACE4}"/>
              </a:ext>
            </a:extLst>
          </p:cNvPr>
          <p:cNvPicPr>
            <a:picLocks noChangeAspect="1"/>
          </p:cNvPicPr>
          <p:nvPr/>
        </p:nvPicPr>
        <p:blipFill>
          <a:blip r:embed="rId4"/>
          <a:stretch>
            <a:fillRect/>
          </a:stretch>
        </p:blipFill>
        <p:spPr>
          <a:xfrm>
            <a:off x="6168293" y="1171737"/>
            <a:ext cx="2859700" cy="3703694"/>
          </a:xfrm>
          <a:prstGeom prst="rect">
            <a:avLst/>
          </a:prstGeom>
        </p:spPr>
      </p:pic>
      <p:pic>
        <p:nvPicPr>
          <p:cNvPr id="6" name="Picture 5">
            <a:extLst>
              <a:ext uri="{FF2B5EF4-FFF2-40B4-BE49-F238E27FC236}">
                <a16:creationId xmlns:a16="http://schemas.microsoft.com/office/drawing/2014/main" id="{0DA3508D-51DA-244E-AD1C-E4BABB448ADF}"/>
              </a:ext>
            </a:extLst>
          </p:cNvPr>
          <p:cNvPicPr>
            <a:picLocks noChangeAspect="1"/>
          </p:cNvPicPr>
          <p:nvPr/>
        </p:nvPicPr>
        <p:blipFill>
          <a:blip r:embed="rId5"/>
          <a:stretch>
            <a:fillRect/>
          </a:stretch>
        </p:blipFill>
        <p:spPr>
          <a:xfrm>
            <a:off x="147200" y="2173613"/>
            <a:ext cx="5951383" cy="2587713"/>
          </a:xfrm>
          <a:prstGeom prst="rect">
            <a:avLst/>
          </a:prstGeom>
        </p:spPr>
      </p:pic>
      <p:sp>
        <p:nvSpPr>
          <p:cNvPr id="11" name="Google Shape;45;p7">
            <a:extLst>
              <a:ext uri="{FF2B5EF4-FFF2-40B4-BE49-F238E27FC236}">
                <a16:creationId xmlns:a16="http://schemas.microsoft.com/office/drawing/2014/main" id="{35D19C76-81B1-6B4A-97B8-20DCE617D515}"/>
              </a:ext>
            </a:extLst>
          </p:cNvPr>
          <p:cNvSpPr txBox="1">
            <a:spLocks/>
          </p:cNvSpPr>
          <p:nvPr/>
        </p:nvSpPr>
        <p:spPr>
          <a:xfrm>
            <a:off x="0" y="984612"/>
            <a:ext cx="5780868" cy="1189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marL="38100" indent="0">
              <a:spcBef>
                <a:spcPts val="480"/>
              </a:spcBef>
              <a:buNone/>
            </a:pPr>
            <a:r>
              <a:rPr lang="en-US" sz="1800" dirty="0"/>
              <a:t>Hosted at the </a:t>
            </a:r>
            <a:r>
              <a:rPr lang="en-US" sz="1800" dirty="0" err="1"/>
              <a:t>Fermilab</a:t>
            </a:r>
            <a:r>
              <a:rPr lang="en-US" sz="1800" dirty="0"/>
              <a:t> LPC and co-located with the </a:t>
            </a:r>
            <a:r>
              <a:rPr lang="en-US" sz="1800" dirty="0" err="1"/>
              <a:t>FastML</a:t>
            </a:r>
            <a:r>
              <a:rPr lang="en-US" sz="1800" dirty="0"/>
              <a:t> “developer </a:t>
            </a:r>
            <a:r>
              <a:rPr lang="en-US" sz="1800" dirty="0" err="1"/>
              <a:t>bootcamp</a:t>
            </a:r>
            <a:r>
              <a:rPr lang="en-US" sz="1800" dirty="0"/>
              <a:t>” which held tutorials and hackathon (</a:t>
            </a:r>
            <a:r>
              <a:rPr lang="en-US" sz="1800" dirty="0">
                <a:solidFill>
                  <a:srgbClr val="FF0000"/>
                </a:solidFill>
              </a:rPr>
              <a:t>195</a:t>
            </a:r>
            <a:r>
              <a:rPr lang="en-US" sz="1800" dirty="0"/>
              <a:t> registered participants!)</a:t>
            </a:r>
          </a:p>
        </p:txBody>
      </p:sp>
    </p:spTree>
    <p:extLst>
      <p:ext uri="{BB962C8B-B14F-4D97-AF65-F5344CB8AC3E}">
        <p14:creationId xmlns:p14="http://schemas.microsoft.com/office/powerpoint/2010/main" val="3436877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FastML</a:t>
            </a:r>
            <a:r>
              <a:rPr lang="en-US" dirty="0"/>
              <a:t> Blueprint Workshop</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5" name="Google Shape;45;p7">
            <a:extLst>
              <a:ext uri="{FF2B5EF4-FFF2-40B4-BE49-F238E27FC236}">
                <a16:creationId xmlns:a16="http://schemas.microsoft.com/office/drawing/2014/main" id="{FD414E8B-0137-D047-B27F-B182979178B7}"/>
              </a:ext>
            </a:extLst>
          </p:cNvPr>
          <p:cNvSpPr txBox="1">
            <a:spLocks/>
          </p:cNvSpPr>
          <p:nvPr/>
        </p:nvSpPr>
        <p:spPr>
          <a:xfrm>
            <a:off x="0" y="601112"/>
            <a:ext cx="4316276" cy="2251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marL="38100" indent="0">
              <a:spcBef>
                <a:spcPts val="480"/>
              </a:spcBef>
              <a:buSzPct val="90000"/>
              <a:buNone/>
            </a:pPr>
            <a:r>
              <a:rPr lang="en-US" sz="1800" b="1" i="1" u="sng" dirty="0">
                <a:solidFill>
                  <a:srgbClr val="0070C0"/>
                </a:solidFill>
              </a:rPr>
              <a:t>Day 1</a:t>
            </a:r>
          </a:p>
          <a:p>
            <a:pPr marL="182880" indent="-144780">
              <a:spcBef>
                <a:spcPts val="0"/>
              </a:spcBef>
              <a:buSzPct val="90000"/>
            </a:pPr>
            <a:r>
              <a:rPr lang="en-US" sz="1400" b="1" i="1" dirty="0">
                <a:solidFill>
                  <a:schemeClr val="tx1"/>
                </a:solidFill>
              </a:rPr>
              <a:t>Tours</a:t>
            </a:r>
            <a:r>
              <a:rPr lang="en-US" sz="1400" b="1" i="1" dirty="0">
                <a:solidFill>
                  <a:srgbClr val="002060"/>
                </a:solidFill>
              </a:rPr>
              <a:t> </a:t>
            </a:r>
            <a:r>
              <a:rPr lang="en-US" sz="1400" dirty="0"/>
              <a:t>(</a:t>
            </a:r>
            <a:r>
              <a:rPr lang="en-US" sz="1400" dirty="0" err="1"/>
              <a:t>Dzero</a:t>
            </a:r>
            <a:r>
              <a:rPr lang="en-US" sz="1400" dirty="0"/>
              <a:t>/</a:t>
            </a:r>
            <a:r>
              <a:rPr lang="en-US" sz="1400" dirty="0" err="1"/>
              <a:t>Tevatron</a:t>
            </a:r>
            <a:r>
              <a:rPr lang="en-US" sz="1400" dirty="0"/>
              <a:t>, Neutrino Campus, GCC)</a:t>
            </a:r>
            <a:endParaRPr lang="en-US" sz="1400" b="1" i="1" dirty="0">
              <a:solidFill>
                <a:srgbClr val="002060"/>
              </a:solidFill>
            </a:endParaRPr>
          </a:p>
          <a:p>
            <a:pPr marL="182880" indent="-144780">
              <a:spcBef>
                <a:spcPts val="0"/>
              </a:spcBef>
              <a:buSzPct val="90000"/>
            </a:pPr>
            <a:r>
              <a:rPr lang="en-US" sz="1200" i="1" dirty="0">
                <a:solidFill>
                  <a:srgbClr val="FF0000"/>
                </a:solidFill>
              </a:rPr>
              <a:t>Overview of triggering &amp; real-time systems</a:t>
            </a:r>
            <a:r>
              <a:rPr lang="en-US" sz="1200" dirty="0"/>
              <a:t> (</a:t>
            </a:r>
            <a:r>
              <a:rPr lang="en-US" sz="1200" dirty="0">
                <a:solidFill>
                  <a:schemeClr val="accent6"/>
                </a:solidFill>
              </a:rPr>
              <a:t>Isobel </a:t>
            </a:r>
            <a:r>
              <a:rPr lang="en-US" sz="1200" dirty="0" err="1">
                <a:solidFill>
                  <a:schemeClr val="accent6"/>
                </a:solidFill>
              </a:rPr>
              <a:t>Ojalvo</a:t>
            </a:r>
            <a:r>
              <a:rPr lang="en-US" sz="1200" dirty="0"/>
              <a:t>)</a:t>
            </a:r>
          </a:p>
          <a:p>
            <a:pPr marL="182880" indent="-144780">
              <a:spcBef>
                <a:spcPts val="0"/>
              </a:spcBef>
              <a:buSzPct val="90000"/>
            </a:pPr>
            <a:r>
              <a:rPr lang="en-US" sz="1200" i="1" dirty="0">
                <a:solidFill>
                  <a:srgbClr val="FF0000"/>
                </a:solidFill>
              </a:rPr>
              <a:t>Future computing architectures</a:t>
            </a:r>
            <a:r>
              <a:rPr lang="en-US" sz="1200" dirty="0"/>
              <a:t> (</a:t>
            </a:r>
            <a:r>
              <a:rPr lang="en-US" sz="1200" dirty="0">
                <a:solidFill>
                  <a:srgbClr val="7030A0"/>
                </a:solidFill>
              </a:rPr>
              <a:t>Paolo </a:t>
            </a:r>
            <a:r>
              <a:rPr lang="en-US" sz="1200" dirty="0" err="1">
                <a:solidFill>
                  <a:srgbClr val="7030A0"/>
                </a:solidFill>
              </a:rPr>
              <a:t>Calafiura</a:t>
            </a:r>
            <a:r>
              <a:rPr lang="en-US" sz="1200" dirty="0"/>
              <a:t>)</a:t>
            </a:r>
          </a:p>
          <a:p>
            <a:pPr marL="182880" indent="-144780">
              <a:spcBef>
                <a:spcPts val="0"/>
              </a:spcBef>
              <a:buSzPct val="90000"/>
            </a:pPr>
            <a:r>
              <a:rPr lang="en-US" sz="1200" i="1" dirty="0">
                <a:solidFill>
                  <a:srgbClr val="FF0000"/>
                </a:solidFill>
              </a:rPr>
              <a:t>Energy-efficient Machine Learning</a:t>
            </a:r>
            <a:r>
              <a:rPr lang="en-US" sz="1200" dirty="0"/>
              <a:t> (</a:t>
            </a:r>
            <a:r>
              <a:rPr lang="en-US" sz="1200" dirty="0">
                <a:solidFill>
                  <a:schemeClr val="accent6"/>
                </a:solidFill>
              </a:rPr>
              <a:t>Andreas </a:t>
            </a:r>
            <a:r>
              <a:rPr lang="en-US" sz="1200" dirty="0" err="1">
                <a:solidFill>
                  <a:schemeClr val="accent6"/>
                </a:solidFill>
              </a:rPr>
              <a:t>Moshovos</a:t>
            </a:r>
            <a:r>
              <a:rPr lang="en-US" sz="1200" dirty="0"/>
              <a:t>)</a:t>
            </a:r>
          </a:p>
          <a:p>
            <a:pPr marL="182880" indent="-144780">
              <a:spcBef>
                <a:spcPts val="0"/>
              </a:spcBef>
              <a:buSzPct val="90000"/>
            </a:pPr>
            <a:r>
              <a:rPr lang="en-US" sz="1200" i="1" dirty="0">
                <a:solidFill>
                  <a:srgbClr val="FF0000"/>
                </a:solidFill>
              </a:rPr>
              <a:t>(Fast) ML at the LHC </a:t>
            </a:r>
            <a:r>
              <a:rPr lang="en-US" sz="1200" dirty="0"/>
              <a:t>(</a:t>
            </a:r>
            <a:r>
              <a:rPr lang="en-US" sz="1200" dirty="0">
                <a:solidFill>
                  <a:schemeClr val="accent6"/>
                </a:solidFill>
              </a:rPr>
              <a:t>Jean-</a:t>
            </a:r>
            <a:r>
              <a:rPr lang="en-US" sz="1200" dirty="0" err="1">
                <a:solidFill>
                  <a:schemeClr val="accent6"/>
                </a:solidFill>
              </a:rPr>
              <a:t>Roch</a:t>
            </a:r>
            <a:r>
              <a:rPr lang="en-US" sz="1200" dirty="0">
                <a:solidFill>
                  <a:schemeClr val="accent6"/>
                </a:solidFill>
              </a:rPr>
              <a:t> </a:t>
            </a:r>
            <a:r>
              <a:rPr lang="en-US" sz="1200" dirty="0" err="1">
                <a:solidFill>
                  <a:schemeClr val="accent6"/>
                </a:solidFill>
              </a:rPr>
              <a:t>Vlimant</a:t>
            </a:r>
            <a:r>
              <a:rPr lang="en-US" sz="1200" dirty="0"/>
              <a:t>)</a:t>
            </a:r>
          </a:p>
          <a:p>
            <a:pPr marL="182880" indent="-144780">
              <a:spcBef>
                <a:spcPts val="0"/>
              </a:spcBef>
              <a:buSzPct val="90000"/>
            </a:pPr>
            <a:r>
              <a:rPr lang="en-US" sz="1200" i="1" dirty="0">
                <a:solidFill>
                  <a:srgbClr val="FF0000"/>
                </a:solidFill>
              </a:rPr>
              <a:t>(Fast) ML in Cosmology</a:t>
            </a:r>
            <a:r>
              <a:rPr lang="en-US" sz="1200" dirty="0"/>
              <a:t> (</a:t>
            </a:r>
            <a:r>
              <a:rPr lang="en-US" sz="1200" dirty="0">
                <a:solidFill>
                  <a:srgbClr val="7030A0"/>
                </a:solidFill>
              </a:rPr>
              <a:t>Brian Nord</a:t>
            </a:r>
            <a:r>
              <a:rPr lang="en-US" sz="1200" dirty="0"/>
              <a:t>)</a:t>
            </a:r>
          </a:p>
          <a:p>
            <a:pPr marL="182880" indent="-144780">
              <a:spcBef>
                <a:spcPts val="0"/>
              </a:spcBef>
              <a:buSzPct val="90000"/>
            </a:pPr>
            <a:r>
              <a:rPr lang="en-US" sz="1200" i="1" dirty="0">
                <a:solidFill>
                  <a:srgbClr val="FF0000"/>
                </a:solidFill>
              </a:rPr>
              <a:t>(Fast) ML for Accelerators</a:t>
            </a:r>
            <a:r>
              <a:rPr lang="en-US" sz="1200" dirty="0"/>
              <a:t> (</a:t>
            </a:r>
            <a:r>
              <a:rPr lang="en-US" sz="1200" dirty="0" err="1">
                <a:solidFill>
                  <a:srgbClr val="7030A0"/>
                </a:solidFill>
              </a:rPr>
              <a:t>Auralee</a:t>
            </a:r>
            <a:r>
              <a:rPr lang="en-US" sz="1200" dirty="0">
                <a:solidFill>
                  <a:srgbClr val="7030A0"/>
                </a:solidFill>
              </a:rPr>
              <a:t> </a:t>
            </a:r>
            <a:r>
              <a:rPr lang="en-US" sz="1200" dirty="0" err="1">
                <a:solidFill>
                  <a:srgbClr val="7030A0"/>
                </a:solidFill>
              </a:rPr>
              <a:t>Edelen</a:t>
            </a:r>
            <a:r>
              <a:rPr lang="en-US" sz="1200" dirty="0"/>
              <a:t>)</a:t>
            </a:r>
          </a:p>
          <a:p>
            <a:pPr marL="182880" indent="-144780">
              <a:spcBef>
                <a:spcPts val="0"/>
              </a:spcBef>
              <a:buSzPct val="90000"/>
            </a:pPr>
            <a:r>
              <a:rPr lang="en-US" sz="1200" i="1" dirty="0">
                <a:solidFill>
                  <a:srgbClr val="FF0000"/>
                </a:solidFill>
              </a:rPr>
              <a:t>(Fast) ML for Neutrinos</a:t>
            </a:r>
            <a:r>
              <a:rPr lang="en-US" sz="1200" dirty="0"/>
              <a:t> (</a:t>
            </a:r>
            <a:r>
              <a:rPr lang="en-US" sz="1200" dirty="0">
                <a:solidFill>
                  <a:schemeClr val="accent6"/>
                </a:solidFill>
              </a:rPr>
              <a:t>Georgia </a:t>
            </a:r>
            <a:r>
              <a:rPr lang="en-US" sz="1200" dirty="0" err="1">
                <a:solidFill>
                  <a:schemeClr val="accent6"/>
                </a:solidFill>
              </a:rPr>
              <a:t>Karagiorgi</a:t>
            </a:r>
            <a:r>
              <a:rPr lang="en-US" sz="1200" dirty="0"/>
              <a:t>)</a:t>
            </a:r>
          </a:p>
          <a:p>
            <a:pPr marL="182880" indent="-144780">
              <a:spcBef>
                <a:spcPts val="0"/>
              </a:spcBef>
              <a:buSzPct val="90000"/>
            </a:pPr>
            <a:r>
              <a:rPr lang="en-US" sz="1200" i="1" dirty="0">
                <a:solidFill>
                  <a:srgbClr val="FF0000"/>
                </a:solidFill>
              </a:rPr>
              <a:t>(Fast) ML for Gravitational Waves</a:t>
            </a:r>
            <a:r>
              <a:rPr lang="en-US" sz="1200" dirty="0"/>
              <a:t> (</a:t>
            </a:r>
            <a:r>
              <a:rPr lang="en-US" sz="1200" dirty="0" err="1">
                <a:solidFill>
                  <a:schemeClr val="accent6"/>
                </a:solidFill>
              </a:rPr>
              <a:t>Eliu</a:t>
            </a:r>
            <a:r>
              <a:rPr lang="en-US" sz="1200" dirty="0">
                <a:solidFill>
                  <a:schemeClr val="accent6"/>
                </a:solidFill>
              </a:rPr>
              <a:t> Huerta Escudero</a:t>
            </a:r>
            <a:r>
              <a:rPr lang="en-US" sz="1200" dirty="0"/>
              <a:t>)</a:t>
            </a:r>
          </a:p>
          <a:p>
            <a:pPr>
              <a:spcBef>
                <a:spcPts val="0"/>
              </a:spcBef>
              <a:buSzPct val="90000"/>
            </a:pPr>
            <a:endParaRPr lang="en-US" sz="1600" dirty="0"/>
          </a:p>
        </p:txBody>
      </p:sp>
      <p:sp>
        <p:nvSpPr>
          <p:cNvPr id="6" name="Google Shape;45;p7">
            <a:extLst>
              <a:ext uri="{FF2B5EF4-FFF2-40B4-BE49-F238E27FC236}">
                <a16:creationId xmlns:a16="http://schemas.microsoft.com/office/drawing/2014/main" id="{A9DA6AE7-AA86-C940-9B80-6FEDDCF261D0}"/>
              </a:ext>
            </a:extLst>
          </p:cNvPr>
          <p:cNvSpPr txBox="1">
            <a:spLocks/>
          </p:cNvSpPr>
          <p:nvPr/>
        </p:nvSpPr>
        <p:spPr>
          <a:xfrm>
            <a:off x="4215537" y="584240"/>
            <a:ext cx="4990684" cy="2856419"/>
          </a:xfrm>
          <a:prstGeom prst="rect">
            <a:avLst/>
          </a:prstGeom>
          <a:noFill/>
          <a:ln>
            <a:noFill/>
          </a:ln>
        </p:spPr>
        <p:txBody>
          <a:bodyPr spcFirstLastPara="1" wrap="square" lIns="91440"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marL="38100" indent="0">
              <a:spcBef>
                <a:spcPts val="480"/>
              </a:spcBef>
              <a:buSzPct val="90000"/>
              <a:buNone/>
            </a:pPr>
            <a:r>
              <a:rPr lang="en-US" sz="1800" b="1" i="1" u="sng" dirty="0">
                <a:solidFill>
                  <a:srgbClr val="0070C0"/>
                </a:solidFill>
              </a:rPr>
              <a:t>Day 2</a:t>
            </a:r>
          </a:p>
          <a:p>
            <a:pPr marL="182880" indent="-144780">
              <a:spcBef>
                <a:spcPts val="0"/>
              </a:spcBef>
              <a:buSzPct val="90000"/>
            </a:pPr>
            <a:r>
              <a:rPr lang="en-US" sz="1200" i="1" dirty="0">
                <a:solidFill>
                  <a:srgbClr val="FF0000"/>
                </a:solidFill>
              </a:rPr>
              <a:t>Real-time AI Systems (Academia) </a:t>
            </a:r>
            <a:r>
              <a:rPr lang="en-US" sz="1200" dirty="0"/>
              <a:t> (</a:t>
            </a:r>
            <a:r>
              <a:rPr lang="en-US" sz="1200" dirty="0">
                <a:solidFill>
                  <a:schemeClr val="accent6"/>
                </a:solidFill>
              </a:rPr>
              <a:t>Giuseppe Di Guglielmo</a:t>
            </a:r>
            <a:r>
              <a:rPr lang="en-US" sz="1200" dirty="0"/>
              <a:t>)</a:t>
            </a:r>
          </a:p>
          <a:p>
            <a:pPr marL="182880" indent="-144780">
              <a:spcBef>
                <a:spcPts val="0"/>
              </a:spcBef>
              <a:buSzPct val="90000"/>
            </a:pPr>
            <a:r>
              <a:rPr lang="en-US" sz="1200" i="1" dirty="0">
                <a:solidFill>
                  <a:srgbClr val="FF0000"/>
                </a:solidFill>
              </a:rPr>
              <a:t>Real-time AI Systems (Industry) </a:t>
            </a:r>
            <a:r>
              <a:rPr lang="en-US" sz="1200" dirty="0"/>
              <a:t> (</a:t>
            </a:r>
            <a:r>
              <a:rPr lang="en-US" sz="1200" dirty="0">
                <a:solidFill>
                  <a:srgbClr val="00B0F0"/>
                </a:solidFill>
              </a:rPr>
              <a:t>Jason </a:t>
            </a:r>
            <a:r>
              <a:rPr lang="en-US" sz="1200" dirty="0" err="1">
                <a:solidFill>
                  <a:srgbClr val="00B0F0"/>
                </a:solidFill>
              </a:rPr>
              <a:t>Vidma</a:t>
            </a:r>
            <a:r>
              <a:rPr lang="en-US" sz="1200" dirty="0"/>
              <a:t>)</a:t>
            </a:r>
          </a:p>
          <a:p>
            <a:pPr marL="182880" indent="-144780">
              <a:spcBef>
                <a:spcPts val="0"/>
              </a:spcBef>
              <a:buSzPct val="90000"/>
            </a:pPr>
            <a:r>
              <a:rPr lang="en-US" sz="1200" i="1" dirty="0">
                <a:solidFill>
                  <a:srgbClr val="FF0000"/>
                </a:solidFill>
              </a:rPr>
              <a:t>Neuromorphic Photonics </a:t>
            </a:r>
            <a:r>
              <a:rPr lang="en-US" sz="1200" dirty="0"/>
              <a:t>(</a:t>
            </a:r>
            <a:r>
              <a:rPr lang="en-US" sz="1200" dirty="0">
                <a:solidFill>
                  <a:schemeClr val="accent6"/>
                </a:solidFill>
              </a:rPr>
              <a:t>Liane Bernstein</a:t>
            </a:r>
            <a:r>
              <a:rPr lang="en-US" sz="1200" dirty="0"/>
              <a:t>)</a:t>
            </a:r>
          </a:p>
          <a:p>
            <a:pPr marL="182880" indent="-144780">
              <a:spcBef>
                <a:spcPts val="0"/>
              </a:spcBef>
              <a:buSzPct val="90000"/>
            </a:pPr>
            <a:r>
              <a:rPr lang="en-US" sz="1200" i="1" dirty="0">
                <a:solidFill>
                  <a:srgbClr val="FF0000"/>
                </a:solidFill>
              </a:rPr>
              <a:t>Heterogeneous Computing as a Service (Academia)</a:t>
            </a:r>
            <a:r>
              <a:rPr lang="en-US" sz="1200" dirty="0"/>
              <a:t> (</a:t>
            </a:r>
            <a:r>
              <a:rPr lang="en-US" sz="1200" dirty="0" err="1">
                <a:solidFill>
                  <a:schemeClr val="accent6"/>
                </a:solidFill>
              </a:rPr>
              <a:t>Naif</a:t>
            </a:r>
            <a:r>
              <a:rPr lang="en-US" sz="1200" dirty="0">
                <a:solidFill>
                  <a:schemeClr val="accent6"/>
                </a:solidFill>
              </a:rPr>
              <a:t> </a:t>
            </a:r>
            <a:r>
              <a:rPr lang="en-US" sz="1200" dirty="0" err="1">
                <a:solidFill>
                  <a:schemeClr val="accent6"/>
                </a:solidFill>
              </a:rPr>
              <a:t>Tarafdar</a:t>
            </a:r>
            <a:r>
              <a:rPr lang="en-US" sz="1200" dirty="0"/>
              <a:t>)</a:t>
            </a:r>
          </a:p>
          <a:p>
            <a:pPr marL="182880" indent="-144780">
              <a:spcBef>
                <a:spcPts val="0"/>
              </a:spcBef>
              <a:buSzPct val="90000"/>
            </a:pPr>
            <a:r>
              <a:rPr lang="en-US" sz="1200" i="1" dirty="0">
                <a:solidFill>
                  <a:srgbClr val="FF0000"/>
                </a:solidFill>
              </a:rPr>
              <a:t>Heterogeneous Computing as a Service (Industry)</a:t>
            </a:r>
            <a:r>
              <a:rPr lang="en-US" sz="1200" dirty="0"/>
              <a:t> (</a:t>
            </a:r>
            <a:r>
              <a:rPr lang="en-US" sz="1200" dirty="0">
                <a:solidFill>
                  <a:srgbClr val="00B0F0"/>
                </a:solidFill>
              </a:rPr>
              <a:t>Andrew Putnam</a:t>
            </a:r>
            <a:r>
              <a:rPr lang="en-US" sz="1200" dirty="0"/>
              <a:t>)</a:t>
            </a:r>
          </a:p>
          <a:p>
            <a:pPr marL="182880" indent="-144780">
              <a:spcBef>
                <a:spcPts val="0"/>
              </a:spcBef>
              <a:buSzPct val="90000"/>
            </a:pPr>
            <a:r>
              <a:rPr lang="en-US" sz="1200" i="1" dirty="0">
                <a:solidFill>
                  <a:srgbClr val="FF0000"/>
                </a:solidFill>
              </a:rPr>
              <a:t>HLS4ML Status </a:t>
            </a:r>
            <a:r>
              <a:rPr lang="en-US" sz="1200" dirty="0"/>
              <a:t>(</a:t>
            </a:r>
            <a:r>
              <a:rPr lang="en-US" sz="1200" dirty="0">
                <a:solidFill>
                  <a:srgbClr val="7030A0"/>
                </a:solidFill>
              </a:rPr>
              <a:t>Jennifer </a:t>
            </a:r>
            <a:r>
              <a:rPr lang="en-US" sz="1200" dirty="0" err="1">
                <a:solidFill>
                  <a:srgbClr val="7030A0"/>
                </a:solidFill>
              </a:rPr>
              <a:t>Ngadiuba</a:t>
            </a:r>
            <a:r>
              <a:rPr lang="en-US" sz="1200" dirty="0"/>
              <a:t>)</a:t>
            </a:r>
          </a:p>
          <a:p>
            <a:pPr marL="182880" indent="-144780">
              <a:spcBef>
                <a:spcPts val="0"/>
              </a:spcBef>
              <a:buSzPct val="90000"/>
            </a:pPr>
            <a:r>
              <a:rPr lang="en-US" sz="1200" i="1" dirty="0">
                <a:solidFill>
                  <a:srgbClr val="FF0000"/>
                </a:solidFill>
              </a:rPr>
              <a:t>SONIC Status </a:t>
            </a:r>
            <a:r>
              <a:rPr lang="en-US" sz="1200" dirty="0"/>
              <a:t>(</a:t>
            </a:r>
            <a:r>
              <a:rPr lang="en-US" sz="1200" dirty="0" err="1">
                <a:solidFill>
                  <a:srgbClr val="7030A0"/>
                </a:solidFill>
              </a:rPr>
              <a:t>Miaoyuan</a:t>
            </a:r>
            <a:r>
              <a:rPr lang="en-US" sz="1200" dirty="0">
                <a:solidFill>
                  <a:srgbClr val="7030A0"/>
                </a:solidFill>
              </a:rPr>
              <a:t> Liu</a:t>
            </a:r>
            <a:r>
              <a:rPr lang="en-US" sz="1200" dirty="0"/>
              <a:t>)</a:t>
            </a:r>
          </a:p>
          <a:p>
            <a:pPr marL="182880" indent="-144780">
              <a:spcBef>
                <a:spcPts val="0"/>
              </a:spcBef>
              <a:buSzPct val="90000"/>
            </a:pPr>
            <a:r>
              <a:rPr lang="en-US" sz="1200" i="1" dirty="0">
                <a:solidFill>
                  <a:srgbClr val="FF0000"/>
                </a:solidFill>
              </a:rPr>
              <a:t>Training over Distributed Computing Systems</a:t>
            </a:r>
            <a:r>
              <a:rPr lang="en-US" sz="1200" dirty="0"/>
              <a:t> (</a:t>
            </a:r>
            <a:r>
              <a:rPr lang="en-US" sz="1200" dirty="0">
                <a:solidFill>
                  <a:schemeClr val="accent6"/>
                </a:solidFill>
              </a:rPr>
              <a:t>J.-R. </a:t>
            </a:r>
            <a:r>
              <a:rPr lang="en-US" sz="1200" dirty="0" err="1">
                <a:solidFill>
                  <a:schemeClr val="accent6"/>
                </a:solidFill>
              </a:rPr>
              <a:t>Vlimant</a:t>
            </a:r>
            <a:r>
              <a:rPr lang="en-US" sz="1200" dirty="0"/>
              <a:t>)</a:t>
            </a:r>
          </a:p>
          <a:p>
            <a:pPr marL="182880" indent="-144780">
              <a:spcBef>
                <a:spcPts val="0"/>
              </a:spcBef>
              <a:buSzPct val="90000"/>
            </a:pPr>
            <a:r>
              <a:rPr lang="en-US" sz="1200" i="1" dirty="0">
                <a:solidFill>
                  <a:srgbClr val="FF0000"/>
                </a:solidFill>
              </a:rPr>
              <a:t>Distributed Training on HPC </a:t>
            </a:r>
            <a:r>
              <a:rPr lang="en-US" sz="1200" dirty="0"/>
              <a:t>(</a:t>
            </a:r>
            <a:r>
              <a:rPr lang="en-US" sz="1200" dirty="0">
                <a:solidFill>
                  <a:schemeClr val="accent6"/>
                </a:solidFill>
              </a:rPr>
              <a:t>Aaron Saxton</a:t>
            </a:r>
            <a:r>
              <a:rPr lang="en-US" sz="1200" dirty="0"/>
              <a:t>)</a:t>
            </a:r>
          </a:p>
          <a:p>
            <a:pPr marL="182880" indent="-144780">
              <a:spcBef>
                <a:spcPts val="0"/>
              </a:spcBef>
              <a:buSzPct val="90000"/>
            </a:pPr>
            <a:r>
              <a:rPr lang="en-US" sz="1200" i="1" dirty="0">
                <a:solidFill>
                  <a:srgbClr val="FF0000"/>
                </a:solidFill>
              </a:rPr>
              <a:t>Scalable Systems Laboratory</a:t>
            </a:r>
            <a:r>
              <a:rPr lang="en-US" sz="1200" dirty="0"/>
              <a:t> (</a:t>
            </a:r>
            <a:r>
              <a:rPr lang="en-US" sz="1200" dirty="0">
                <a:solidFill>
                  <a:schemeClr val="accent6"/>
                </a:solidFill>
              </a:rPr>
              <a:t>Rob Gardner</a:t>
            </a:r>
            <a:r>
              <a:rPr lang="en-US" sz="1200" dirty="0"/>
              <a:t>)</a:t>
            </a:r>
          </a:p>
          <a:p>
            <a:pPr marL="182880" indent="-144780">
              <a:spcBef>
                <a:spcPts val="0"/>
              </a:spcBef>
              <a:buSzPct val="90000"/>
            </a:pPr>
            <a:r>
              <a:rPr lang="en-US" sz="1200" i="1" dirty="0">
                <a:solidFill>
                  <a:srgbClr val="FF0000"/>
                </a:solidFill>
              </a:rPr>
              <a:t>Real-time RF Processing</a:t>
            </a:r>
            <a:r>
              <a:rPr lang="en-US" sz="1200" dirty="0"/>
              <a:t> (</a:t>
            </a:r>
            <a:r>
              <a:rPr lang="en-US" sz="1200" dirty="0">
                <a:solidFill>
                  <a:srgbClr val="00B0F0"/>
                </a:solidFill>
              </a:rPr>
              <a:t>EJ </a:t>
            </a:r>
            <a:r>
              <a:rPr lang="en-US" sz="1200" dirty="0" err="1">
                <a:solidFill>
                  <a:srgbClr val="00B0F0"/>
                </a:solidFill>
              </a:rPr>
              <a:t>Kreinar</a:t>
            </a:r>
            <a:r>
              <a:rPr lang="en-US" sz="1200" dirty="0"/>
              <a:t>)</a:t>
            </a:r>
          </a:p>
          <a:p>
            <a:pPr marL="182880" indent="-144780">
              <a:spcBef>
                <a:spcPts val="0"/>
              </a:spcBef>
              <a:buSzPct val="90000"/>
            </a:pPr>
            <a:r>
              <a:rPr lang="en-US" sz="1200" i="1" dirty="0">
                <a:solidFill>
                  <a:srgbClr val="FF0000"/>
                </a:solidFill>
              </a:rPr>
              <a:t>Reconstruction at Nova</a:t>
            </a:r>
            <a:r>
              <a:rPr lang="en-US" sz="1200" dirty="0"/>
              <a:t> (</a:t>
            </a:r>
            <a:r>
              <a:rPr lang="en-US" sz="1200" dirty="0">
                <a:solidFill>
                  <a:srgbClr val="7030A0"/>
                </a:solidFill>
              </a:rPr>
              <a:t>Thomas Warburton</a:t>
            </a:r>
            <a:r>
              <a:rPr lang="en-US" sz="1200" dirty="0"/>
              <a:t>)</a:t>
            </a:r>
          </a:p>
          <a:p>
            <a:pPr marL="182880" indent="-144780">
              <a:spcBef>
                <a:spcPts val="0"/>
              </a:spcBef>
              <a:buSzPct val="90000"/>
            </a:pPr>
            <a:r>
              <a:rPr lang="en-US" sz="1200" i="1" dirty="0">
                <a:solidFill>
                  <a:srgbClr val="FF0000"/>
                </a:solidFill>
              </a:rPr>
              <a:t>Deep Cleaning for Gravitational Wave Data </a:t>
            </a:r>
            <a:r>
              <a:rPr lang="en-US" sz="1200" dirty="0"/>
              <a:t>(</a:t>
            </a:r>
            <a:r>
              <a:rPr lang="en-US" sz="1200" dirty="0">
                <a:solidFill>
                  <a:schemeClr val="accent6"/>
                </a:solidFill>
              </a:rPr>
              <a:t>Tri Nguyen</a:t>
            </a:r>
            <a:r>
              <a:rPr lang="en-US" sz="1200" dirty="0"/>
              <a:t>)</a:t>
            </a:r>
          </a:p>
          <a:p>
            <a:pPr marL="182880" indent="-144780">
              <a:spcBef>
                <a:spcPts val="0"/>
              </a:spcBef>
              <a:buSzPct val="90000"/>
            </a:pPr>
            <a:r>
              <a:rPr lang="en-US" sz="1200" i="1" dirty="0">
                <a:solidFill>
                  <a:srgbClr val="FF0000"/>
                </a:solidFill>
              </a:rPr>
              <a:t>Graph NNs for LHC reconstruction</a:t>
            </a:r>
            <a:r>
              <a:rPr lang="en-US" sz="1200" dirty="0"/>
              <a:t> (</a:t>
            </a:r>
            <a:r>
              <a:rPr lang="en-US" sz="1200" dirty="0">
                <a:solidFill>
                  <a:srgbClr val="7030A0"/>
                </a:solidFill>
              </a:rPr>
              <a:t>Lindsey Gray</a:t>
            </a:r>
            <a:r>
              <a:rPr lang="en-US" sz="1200" dirty="0"/>
              <a:t>)</a:t>
            </a:r>
          </a:p>
          <a:p>
            <a:pPr marL="182880" indent="-144780">
              <a:spcBef>
                <a:spcPts val="0"/>
              </a:spcBef>
              <a:buSzPct val="90000"/>
            </a:pPr>
            <a:r>
              <a:rPr lang="en-US" sz="1400" b="1" i="1" dirty="0">
                <a:solidFill>
                  <a:schemeClr val="tx1"/>
                </a:solidFill>
              </a:rPr>
              <a:t>IRIS-HEP &amp; Community planning breakout</a:t>
            </a:r>
            <a:r>
              <a:rPr lang="en-US" sz="1400" b="1" i="1" dirty="0">
                <a:solidFill>
                  <a:schemeClr val="accent6"/>
                </a:solidFill>
              </a:rPr>
              <a:t> </a:t>
            </a:r>
            <a:r>
              <a:rPr lang="en-US" sz="1400" dirty="0"/>
              <a:t>(2 hours)</a:t>
            </a:r>
          </a:p>
          <a:p>
            <a:pPr marL="182880" indent="-144780">
              <a:spcBef>
                <a:spcPts val="0"/>
              </a:spcBef>
              <a:buSzPct val="90000"/>
            </a:pPr>
            <a:endParaRPr lang="en-US" sz="1200" dirty="0"/>
          </a:p>
          <a:p>
            <a:pPr marL="182880" indent="-144780">
              <a:spcBef>
                <a:spcPts val="0"/>
              </a:spcBef>
              <a:buSzPct val="90000"/>
            </a:pPr>
            <a:endParaRPr lang="en-US" sz="1200" dirty="0"/>
          </a:p>
        </p:txBody>
      </p:sp>
      <p:pic>
        <p:nvPicPr>
          <p:cNvPr id="3" name="Picture 2">
            <a:extLst>
              <a:ext uri="{FF2B5EF4-FFF2-40B4-BE49-F238E27FC236}">
                <a16:creationId xmlns:a16="http://schemas.microsoft.com/office/drawing/2014/main" id="{9E19D352-BB4F-E34F-9068-B316C2AF1110}"/>
              </a:ext>
            </a:extLst>
          </p:cNvPr>
          <p:cNvPicPr>
            <a:picLocks noChangeAspect="1"/>
          </p:cNvPicPr>
          <p:nvPr/>
        </p:nvPicPr>
        <p:blipFill>
          <a:blip r:embed="rId3"/>
          <a:stretch>
            <a:fillRect/>
          </a:stretch>
        </p:blipFill>
        <p:spPr>
          <a:xfrm>
            <a:off x="0" y="3067453"/>
            <a:ext cx="1723264" cy="1091472"/>
          </a:xfrm>
          <a:prstGeom prst="rect">
            <a:avLst/>
          </a:prstGeom>
        </p:spPr>
      </p:pic>
      <p:pic>
        <p:nvPicPr>
          <p:cNvPr id="12" name="Picture 11">
            <a:extLst>
              <a:ext uri="{FF2B5EF4-FFF2-40B4-BE49-F238E27FC236}">
                <a16:creationId xmlns:a16="http://schemas.microsoft.com/office/drawing/2014/main" id="{6D1C0426-B446-1247-9793-14FAE8FB8F7D}"/>
              </a:ext>
            </a:extLst>
          </p:cNvPr>
          <p:cNvPicPr>
            <a:picLocks noChangeAspect="1"/>
          </p:cNvPicPr>
          <p:nvPr/>
        </p:nvPicPr>
        <p:blipFill>
          <a:blip r:embed="rId4"/>
          <a:stretch>
            <a:fillRect/>
          </a:stretch>
        </p:blipFill>
        <p:spPr>
          <a:xfrm>
            <a:off x="0" y="3914885"/>
            <a:ext cx="1723262" cy="1228566"/>
          </a:xfrm>
          <a:prstGeom prst="rect">
            <a:avLst/>
          </a:prstGeom>
        </p:spPr>
      </p:pic>
      <p:pic>
        <p:nvPicPr>
          <p:cNvPr id="18" name="Picture 17">
            <a:extLst>
              <a:ext uri="{FF2B5EF4-FFF2-40B4-BE49-F238E27FC236}">
                <a16:creationId xmlns:a16="http://schemas.microsoft.com/office/drawing/2014/main" id="{B0997B51-300C-CA4C-BCE6-55E0606B54B7}"/>
              </a:ext>
            </a:extLst>
          </p:cNvPr>
          <p:cNvPicPr>
            <a:picLocks noChangeAspect="1"/>
          </p:cNvPicPr>
          <p:nvPr/>
        </p:nvPicPr>
        <p:blipFill>
          <a:blip r:embed="rId5"/>
          <a:stretch>
            <a:fillRect/>
          </a:stretch>
        </p:blipFill>
        <p:spPr>
          <a:xfrm>
            <a:off x="1723263" y="3067453"/>
            <a:ext cx="2508722" cy="1091472"/>
          </a:xfrm>
          <a:prstGeom prst="rect">
            <a:avLst/>
          </a:prstGeom>
        </p:spPr>
      </p:pic>
      <p:pic>
        <p:nvPicPr>
          <p:cNvPr id="16" name="Picture 15">
            <a:extLst>
              <a:ext uri="{FF2B5EF4-FFF2-40B4-BE49-F238E27FC236}">
                <a16:creationId xmlns:a16="http://schemas.microsoft.com/office/drawing/2014/main" id="{CA98A2F7-E801-1446-A31F-C5214864F775}"/>
              </a:ext>
            </a:extLst>
          </p:cNvPr>
          <p:cNvPicPr>
            <a:picLocks noChangeAspect="1"/>
          </p:cNvPicPr>
          <p:nvPr/>
        </p:nvPicPr>
        <p:blipFill>
          <a:blip r:embed="rId6"/>
          <a:stretch>
            <a:fillRect/>
          </a:stretch>
        </p:blipFill>
        <p:spPr>
          <a:xfrm>
            <a:off x="1723262" y="4010134"/>
            <a:ext cx="2508723" cy="1133318"/>
          </a:xfrm>
          <a:prstGeom prst="rect">
            <a:avLst/>
          </a:prstGeom>
        </p:spPr>
      </p:pic>
      <p:pic>
        <p:nvPicPr>
          <p:cNvPr id="20" name="Picture 19">
            <a:extLst>
              <a:ext uri="{FF2B5EF4-FFF2-40B4-BE49-F238E27FC236}">
                <a16:creationId xmlns:a16="http://schemas.microsoft.com/office/drawing/2014/main" id="{9FE137ED-BAFA-2342-9A41-EFECAAD18102}"/>
              </a:ext>
            </a:extLst>
          </p:cNvPr>
          <p:cNvPicPr>
            <a:picLocks noChangeAspect="1"/>
          </p:cNvPicPr>
          <p:nvPr/>
        </p:nvPicPr>
        <p:blipFill>
          <a:blip r:embed="rId7"/>
          <a:stretch>
            <a:fillRect/>
          </a:stretch>
        </p:blipFill>
        <p:spPr>
          <a:xfrm>
            <a:off x="4231985" y="4311268"/>
            <a:ext cx="3324386" cy="832231"/>
          </a:xfrm>
          <a:prstGeom prst="rect">
            <a:avLst/>
          </a:prstGeom>
        </p:spPr>
      </p:pic>
      <p:pic>
        <p:nvPicPr>
          <p:cNvPr id="22" name="Picture 21">
            <a:extLst>
              <a:ext uri="{FF2B5EF4-FFF2-40B4-BE49-F238E27FC236}">
                <a16:creationId xmlns:a16="http://schemas.microsoft.com/office/drawing/2014/main" id="{10516BB6-3A13-8349-A17F-F4B23967F61C}"/>
              </a:ext>
            </a:extLst>
          </p:cNvPr>
          <p:cNvPicPr>
            <a:picLocks noChangeAspect="1"/>
          </p:cNvPicPr>
          <p:nvPr/>
        </p:nvPicPr>
        <p:blipFill>
          <a:blip r:embed="rId8"/>
          <a:stretch>
            <a:fillRect/>
          </a:stretch>
        </p:blipFill>
        <p:spPr>
          <a:xfrm>
            <a:off x="7099400" y="4297334"/>
            <a:ext cx="2044600" cy="846117"/>
          </a:xfrm>
          <a:prstGeom prst="rect">
            <a:avLst/>
          </a:prstGeom>
        </p:spPr>
      </p:pic>
      <p:sp>
        <p:nvSpPr>
          <p:cNvPr id="23" name="TextBox 22">
            <a:extLst>
              <a:ext uri="{FF2B5EF4-FFF2-40B4-BE49-F238E27FC236}">
                <a16:creationId xmlns:a16="http://schemas.microsoft.com/office/drawing/2014/main" id="{35006A01-CB20-544E-83E2-29C362869C9C}"/>
              </a:ext>
            </a:extLst>
          </p:cNvPr>
          <p:cNvSpPr txBox="1"/>
          <p:nvPr/>
        </p:nvSpPr>
        <p:spPr>
          <a:xfrm>
            <a:off x="8017428" y="2799924"/>
            <a:ext cx="1050288" cy="738664"/>
          </a:xfrm>
          <a:prstGeom prst="rect">
            <a:avLst/>
          </a:prstGeom>
          <a:noFill/>
          <a:ln w="34925">
            <a:solidFill>
              <a:schemeClr val="tx1"/>
            </a:solidFill>
          </a:ln>
        </p:spPr>
        <p:txBody>
          <a:bodyPr wrap="none" rtlCol="0">
            <a:spAutoFit/>
          </a:bodyPr>
          <a:lstStyle/>
          <a:p>
            <a:r>
              <a:rPr lang="en-US" b="1" dirty="0">
                <a:solidFill>
                  <a:schemeClr val="accent6"/>
                </a:solidFill>
              </a:rPr>
              <a:t>University</a:t>
            </a:r>
          </a:p>
          <a:p>
            <a:r>
              <a:rPr lang="en-US" b="1" dirty="0">
                <a:solidFill>
                  <a:srgbClr val="7030A0"/>
                </a:solidFill>
              </a:rPr>
              <a:t>Lab</a:t>
            </a:r>
          </a:p>
          <a:p>
            <a:r>
              <a:rPr lang="en-US" b="1" dirty="0">
                <a:solidFill>
                  <a:srgbClr val="00B0F0"/>
                </a:solidFill>
              </a:rPr>
              <a:t>Industry</a:t>
            </a:r>
          </a:p>
        </p:txBody>
      </p:sp>
    </p:spTree>
    <p:extLst>
      <p:ext uri="{BB962C8B-B14F-4D97-AF65-F5344CB8AC3E}">
        <p14:creationId xmlns:p14="http://schemas.microsoft.com/office/powerpoint/2010/main" val="3574748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FastML</a:t>
            </a:r>
            <a:r>
              <a:rPr lang="en-US" dirty="0"/>
              <a:t> Blueprint Workshop</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0" name="Google Shape;45;p7">
            <a:extLst>
              <a:ext uri="{FF2B5EF4-FFF2-40B4-BE49-F238E27FC236}">
                <a16:creationId xmlns:a16="http://schemas.microsoft.com/office/drawing/2014/main" id="{B6049087-62D8-F843-BAF4-5A1925537C40}"/>
              </a:ext>
            </a:extLst>
          </p:cNvPr>
          <p:cNvSpPr txBox="1">
            <a:spLocks/>
          </p:cNvSpPr>
          <p:nvPr/>
        </p:nvSpPr>
        <p:spPr>
          <a:xfrm>
            <a:off x="-38517" y="690000"/>
            <a:ext cx="9144001" cy="42307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marL="95250" indent="0">
              <a:spcBef>
                <a:spcPts val="0"/>
              </a:spcBef>
              <a:buClr>
                <a:schemeClr val="dk1"/>
              </a:buClr>
              <a:buSzPts val="2100"/>
              <a:buNone/>
            </a:pPr>
            <a:r>
              <a:rPr lang="en-US" sz="1800" u="sng" dirty="0">
                <a:solidFill>
                  <a:srgbClr val="0070C0"/>
                </a:solidFill>
                <a:hlinkClick r:id="rId3">
                  <a:extLst>
                    <a:ext uri="{A12FA001-AC4F-418D-AE19-62706E023703}">
                      <ahyp:hlinkClr xmlns:ahyp="http://schemas.microsoft.com/office/drawing/2018/hyperlinkcolor" val="tx"/>
                    </a:ext>
                  </a:extLst>
                </a:hlinkClick>
              </a:rPr>
              <a:t>Fast Machine Learning and Inference</a:t>
            </a:r>
            <a:r>
              <a:rPr lang="en-US" sz="1800" dirty="0">
                <a:solidFill>
                  <a:schemeClr val="accent6"/>
                </a:solidFill>
              </a:rPr>
              <a:t> </a:t>
            </a:r>
            <a:r>
              <a:rPr lang="en-US" sz="1800" dirty="0"/>
              <a:t>(September 10-11 @ FNAL)</a:t>
            </a:r>
          </a:p>
          <a:p>
            <a:pPr marL="38100" indent="0">
              <a:spcBef>
                <a:spcPts val="480"/>
              </a:spcBef>
              <a:buSzPct val="90000"/>
              <a:buNone/>
            </a:pPr>
            <a:r>
              <a:rPr lang="en-US" sz="1800" b="1" i="1" dirty="0"/>
              <a:t>Major Goals</a:t>
            </a:r>
          </a:p>
          <a:p>
            <a:pPr>
              <a:spcBef>
                <a:spcPts val="0"/>
              </a:spcBef>
              <a:buSzPct val="90000"/>
            </a:pPr>
            <a:r>
              <a:rPr lang="en-US" sz="1600" dirty="0"/>
              <a:t>Summarize the current state of R&amp;D in this area and get informed by experts on the latest technologies in fast machine learning and inference</a:t>
            </a:r>
          </a:p>
          <a:p>
            <a:pPr>
              <a:spcBef>
                <a:spcPts val="300"/>
              </a:spcBef>
              <a:buSzPct val="90000"/>
            </a:pPr>
            <a:r>
              <a:rPr lang="en-US" sz="1600" dirty="0"/>
              <a:t>Communicate and contrast the various technological choices available for both hardware trigger algorithms and heterogeneous computing with accelerated ML</a:t>
            </a:r>
          </a:p>
          <a:p>
            <a:pPr>
              <a:spcBef>
                <a:spcPts val="300"/>
              </a:spcBef>
              <a:buSzPct val="90000"/>
            </a:pPr>
            <a:r>
              <a:rPr lang="en-US" sz="1600" dirty="0"/>
              <a:t>Build &amp; educate the community for developing a wide range of accelerated ML use-cases</a:t>
            </a:r>
          </a:p>
          <a:p>
            <a:pPr>
              <a:spcBef>
                <a:spcPts val="300"/>
              </a:spcBef>
              <a:buSzPct val="90000"/>
            </a:pPr>
            <a:r>
              <a:rPr lang="en-US" sz="1600" dirty="0"/>
              <a:t>Review the Milestones &amp; Deliverables in Fast ML and plan for Y2 / 18-month review</a:t>
            </a:r>
          </a:p>
          <a:p>
            <a:pPr marL="38100" indent="0">
              <a:buSzPct val="90000"/>
              <a:buNone/>
            </a:pPr>
            <a:r>
              <a:rPr lang="en-US" sz="1800" b="1" i="1" dirty="0"/>
              <a:t>Desired Outcomes &amp; Deliverables</a:t>
            </a:r>
          </a:p>
          <a:p>
            <a:pPr>
              <a:spcBef>
                <a:spcPts val="0"/>
              </a:spcBef>
              <a:buSzPct val="90000"/>
            </a:pPr>
            <a:r>
              <a:rPr lang="en-US" sz="1600" dirty="0"/>
              <a:t>Develop a roadmap of trigger &amp; computing applications from near term to blue sky</a:t>
            </a:r>
          </a:p>
          <a:p>
            <a:pPr>
              <a:spcBef>
                <a:spcPts val="300"/>
              </a:spcBef>
              <a:buSzPct val="90000"/>
            </a:pPr>
            <a:r>
              <a:rPr lang="en-US" sz="1600" dirty="0"/>
              <a:t>Establish a hardware demonstration platform work plan at multiple sites</a:t>
            </a:r>
          </a:p>
          <a:p>
            <a:pPr>
              <a:spcBef>
                <a:spcPts val="300"/>
              </a:spcBef>
              <a:buSzPct val="90000"/>
            </a:pPr>
            <a:r>
              <a:rPr lang="en-US" sz="1600" dirty="0"/>
              <a:t>Establish partners for possibilities for connecting with use-cases outside of LHC</a:t>
            </a:r>
          </a:p>
          <a:p>
            <a:pPr>
              <a:spcBef>
                <a:spcPts val="300"/>
              </a:spcBef>
              <a:buSzPct val="90000"/>
            </a:pPr>
            <a:r>
              <a:rPr lang="en-US" sz="1600" dirty="0"/>
              <a:t>Generate a Blueprint report summarizing the workshop goals, activities and key findings</a:t>
            </a:r>
          </a:p>
        </p:txBody>
      </p:sp>
    </p:spTree>
    <p:extLst>
      <p:ext uri="{BB962C8B-B14F-4D97-AF65-F5344CB8AC3E}">
        <p14:creationId xmlns:p14="http://schemas.microsoft.com/office/powerpoint/2010/main" val="217809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FastML</a:t>
            </a:r>
            <a:r>
              <a:rPr lang="en-US" dirty="0"/>
              <a:t> Blueprint Workshop</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Picture 4">
            <a:extLst>
              <a:ext uri="{FF2B5EF4-FFF2-40B4-BE49-F238E27FC236}">
                <a16:creationId xmlns:a16="http://schemas.microsoft.com/office/drawing/2014/main" id="{D2D617E1-7F0B-D747-9F57-B05B6E4BDD74}"/>
              </a:ext>
            </a:extLst>
          </p:cNvPr>
          <p:cNvPicPr>
            <a:picLocks noChangeAspect="1"/>
          </p:cNvPicPr>
          <p:nvPr/>
        </p:nvPicPr>
        <p:blipFill>
          <a:blip r:embed="rId3"/>
          <a:stretch>
            <a:fillRect/>
          </a:stretch>
        </p:blipFill>
        <p:spPr>
          <a:xfrm>
            <a:off x="2384910" y="773214"/>
            <a:ext cx="2644289" cy="1759619"/>
          </a:xfrm>
          <a:prstGeom prst="rect">
            <a:avLst/>
          </a:prstGeom>
        </p:spPr>
      </p:pic>
      <p:pic>
        <p:nvPicPr>
          <p:cNvPr id="6" name="Picture 5">
            <a:extLst>
              <a:ext uri="{FF2B5EF4-FFF2-40B4-BE49-F238E27FC236}">
                <a16:creationId xmlns:a16="http://schemas.microsoft.com/office/drawing/2014/main" id="{022B856B-02D6-4C4A-BB23-508B378421E5}"/>
              </a:ext>
            </a:extLst>
          </p:cNvPr>
          <p:cNvPicPr>
            <a:picLocks noChangeAspect="1"/>
          </p:cNvPicPr>
          <p:nvPr/>
        </p:nvPicPr>
        <p:blipFill>
          <a:blip r:embed="rId4"/>
          <a:stretch>
            <a:fillRect/>
          </a:stretch>
        </p:blipFill>
        <p:spPr>
          <a:xfrm>
            <a:off x="-4705" y="773214"/>
            <a:ext cx="2389616" cy="1792212"/>
          </a:xfrm>
          <a:prstGeom prst="rect">
            <a:avLst/>
          </a:prstGeom>
        </p:spPr>
      </p:pic>
      <p:pic>
        <p:nvPicPr>
          <p:cNvPr id="7" name="Picture 6">
            <a:extLst>
              <a:ext uri="{FF2B5EF4-FFF2-40B4-BE49-F238E27FC236}">
                <a16:creationId xmlns:a16="http://schemas.microsoft.com/office/drawing/2014/main" id="{802D449C-8EBC-084A-B452-5E7A1A9BE596}"/>
              </a:ext>
            </a:extLst>
          </p:cNvPr>
          <p:cNvPicPr>
            <a:picLocks noChangeAspect="1"/>
          </p:cNvPicPr>
          <p:nvPr/>
        </p:nvPicPr>
        <p:blipFill>
          <a:blip r:embed="rId5"/>
          <a:stretch>
            <a:fillRect/>
          </a:stretch>
        </p:blipFill>
        <p:spPr>
          <a:xfrm>
            <a:off x="4087257" y="2130175"/>
            <a:ext cx="2739743" cy="1710825"/>
          </a:xfrm>
          <a:prstGeom prst="rect">
            <a:avLst/>
          </a:prstGeom>
        </p:spPr>
      </p:pic>
      <p:pic>
        <p:nvPicPr>
          <p:cNvPr id="8" name="Picture 7">
            <a:extLst>
              <a:ext uri="{FF2B5EF4-FFF2-40B4-BE49-F238E27FC236}">
                <a16:creationId xmlns:a16="http://schemas.microsoft.com/office/drawing/2014/main" id="{80DD1458-B831-5A48-A6F5-162316502188}"/>
              </a:ext>
            </a:extLst>
          </p:cNvPr>
          <p:cNvPicPr>
            <a:picLocks noChangeAspect="1"/>
          </p:cNvPicPr>
          <p:nvPr/>
        </p:nvPicPr>
        <p:blipFill>
          <a:blip r:embed="rId6"/>
          <a:stretch>
            <a:fillRect/>
          </a:stretch>
        </p:blipFill>
        <p:spPr>
          <a:xfrm>
            <a:off x="4573255" y="798765"/>
            <a:ext cx="2490960" cy="1661311"/>
          </a:xfrm>
          <a:prstGeom prst="rect">
            <a:avLst/>
          </a:prstGeom>
        </p:spPr>
      </p:pic>
      <p:pic>
        <p:nvPicPr>
          <p:cNvPr id="9" name="Picture 8">
            <a:extLst>
              <a:ext uri="{FF2B5EF4-FFF2-40B4-BE49-F238E27FC236}">
                <a16:creationId xmlns:a16="http://schemas.microsoft.com/office/drawing/2014/main" id="{9284E4E1-DCE7-194B-A4C0-42216DF1BDCD}"/>
              </a:ext>
            </a:extLst>
          </p:cNvPr>
          <p:cNvPicPr>
            <a:picLocks noChangeAspect="1"/>
          </p:cNvPicPr>
          <p:nvPr/>
        </p:nvPicPr>
        <p:blipFill>
          <a:blip r:embed="rId7"/>
          <a:stretch>
            <a:fillRect/>
          </a:stretch>
        </p:blipFill>
        <p:spPr>
          <a:xfrm>
            <a:off x="0" y="2565426"/>
            <a:ext cx="1937473" cy="1292171"/>
          </a:xfrm>
          <a:prstGeom prst="rect">
            <a:avLst/>
          </a:prstGeom>
        </p:spPr>
      </p:pic>
      <p:pic>
        <p:nvPicPr>
          <p:cNvPr id="11" name="Picture 10">
            <a:extLst>
              <a:ext uri="{FF2B5EF4-FFF2-40B4-BE49-F238E27FC236}">
                <a16:creationId xmlns:a16="http://schemas.microsoft.com/office/drawing/2014/main" id="{131DB6DC-9ADB-E64A-B57E-C76EA6E4C272}"/>
              </a:ext>
            </a:extLst>
          </p:cNvPr>
          <p:cNvPicPr>
            <a:picLocks noChangeAspect="1"/>
          </p:cNvPicPr>
          <p:nvPr/>
        </p:nvPicPr>
        <p:blipFill>
          <a:blip r:embed="rId8"/>
          <a:stretch>
            <a:fillRect/>
          </a:stretch>
        </p:blipFill>
        <p:spPr>
          <a:xfrm>
            <a:off x="1924807" y="2532833"/>
            <a:ext cx="2165701" cy="1440662"/>
          </a:xfrm>
          <a:prstGeom prst="rect">
            <a:avLst/>
          </a:prstGeom>
        </p:spPr>
      </p:pic>
      <p:pic>
        <p:nvPicPr>
          <p:cNvPr id="3" name="Picture 2">
            <a:extLst>
              <a:ext uri="{FF2B5EF4-FFF2-40B4-BE49-F238E27FC236}">
                <a16:creationId xmlns:a16="http://schemas.microsoft.com/office/drawing/2014/main" id="{62294632-E0CB-0D42-A91F-7D4BBCD681B1}"/>
              </a:ext>
            </a:extLst>
          </p:cNvPr>
          <p:cNvPicPr>
            <a:picLocks noChangeAspect="1"/>
          </p:cNvPicPr>
          <p:nvPr/>
        </p:nvPicPr>
        <p:blipFill>
          <a:blip r:embed="rId9"/>
          <a:stretch>
            <a:fillRect/>
          </a:stretch>
        </p:blipFill>
        <p:spPr>
          <a:xfrm>
            <a:off x="0" y="3842661"/>
            <a:ext cx="2078274" cy="1300790"/>
          </a:xfrm>
          <a:prstGeom prst="rect">
            <a:avLst/>
          </a:prstGeom>
        </p:spPr>
      </p:pic>
      <p:pic>
        <p:nvPicPr>
          <p:cNvPr id="12" name="Picture 11">
            <a:extLst>
              <a:ext uri="{FF2B5EF4-FFF2-40B4-BE49-F238E27FC236}">
                <a16:creationId xmlns:a16="http://schemas.microsoft.com/office/drawing/2014/main" id="{3A3BC5D0-FDC4-864F-AC77-344689B727CE}"/>
              </a:ext>
            </a:extLst>
          </p:cNvPr>
          <p:cNvPicPr>
            <a:picLocks noChangeAspect="1"/>
          </p:cNvPicPr>
          <p:nvPr/>
        </p:nvPicPr>
        <p:blipFill>
          <a:blip r:embed="rId10"/>
          <a:stretch>
            <a:fillRect/>
          </a:stretch>
        </p:blipFill>
        <p:spPr>
          <a:xfrm>
            <a:off x="6827001" y="961059"/>
            <a:ext cx="2317000" cy="1395040"/>
          </a:xfrm>
          <a:prstGeom prst="rect">
            <a:avLst/>
          </a:prstGeom>
        </p:spPr>
      </p:pic>
      <p:pic>
        <p:nvPicPr>
          <p:cNvPr id="14" name="Picture 13">
            <a:extLst>
              <a:ext uri="{FF2B5EF4-FFF2-40B4-BE49-F238E27FC236}">
                <a16:creationId xmlns:a16="http://schemas.microsoft.com/office/drawing/2014/main" id="{9AB0F048-49D7-8142-9EE2-73C141345A64}"/>
              </a:ext>
            </a:extLst>
          </p:cNvPr>
          <p:cNvPicPr>
            <a:picLocks noChangeAspect="1"/>
          </p:cNvPicPr>
          <p:nvPr/>
        </p:nvPicPr>
        <p:blipFill>
          <a:blip r:embed="rId11"/>
          <a:stretch>
            <a:fillRect/>
          </a:stretch>
        </p:blipFill>
        <p:spPr>
          <a:xfrm>
            <a:off x="6656746" y="3569167"/>
            <a:ext cx="2448737" cy="1543322"/>
          </a:xfrm>
          <a:prstGeom prst="rect">
            <a:avLst/>
          </a:prstGeom>
        </p:spPr>
      </p:pic>
      <p:pic>
        <p:nvPicPr>
          <p:cNvPr id="16" name="Picture 15">
            <a:extLst>
              <a:ext uri="{FF2B5EF4-FFF2-40B4-BE49-F238E27FC236}">
                <a16:creationId xmlns:a16="http://schemas.microsoft.com/office/drawing/2014/main" id="{79B09E70-92E7-6C47-8A64-CFA360D05D27}"/>
              </a:ext>
            </a:extLst>
          </p:cNvPr>
          <p:cNvPicPr>
            <a:picLocks noChangeAspect="1"/>
          </p:cNvPicPr>
          <p:nvPr/>
        </p:nvPicPr>
        <p:blipFill>
          <a:blip r:embed="rId12"/>
          <a:stretch>
            <a:fillRect/>
          </a:stretch>
        </p:blipFill>
        <p:spPr>
          <a:xfrm>
            <a:off x="6827002" y="2130176"/>
            <a:ext cx="2316997" cy="1544664"/>
          </a:xfrm>
          <a:prstGeom prst="rect">
            <a:avLst/>
          </a:prstGeom>
        </p:spPr>
      </p:pic>
      <p:pic>
        <p:nvPicPr>
          <p:cNvPr id="18" name="Picture 17">
            <a:extLst>
              <a:ext uri="{FF2B5EF4-FFF2-40B4-BE49-F238E27FC236}">
                <a16:creationId xmlns:a16="http://schemas.microsoft.com/office/drawing/2014/main" id="{AD006846-E961-A648-94AF-AB061A09D6F3}"/>
              </a:ext>
            </a:extLst>
          </p:cNvPr>
          <p:cNvPicPr>
            <a:picLocks noChangeAspect="1"/>
          </p:cNvPicPr>
          <p:nvPr/>
        </p:nvPicPr>
        <p:blipFill>
          <a:blip r:embed="rId13"/>
          <a:stretch>
            <a:fillRect/>
          </a:stretch>
        </p:blipFill>
        <p:spPr>
          <a:xfrm>
            <a:off x="4003082" y="3754457"/>
            <a:ext cx="2653664" cy="1388994"/>
          </a:xfrm>
          <a:prstGeom prst="rect">
            <a:avLst/>
          </a:prstGeom>
        </p:spPr>
      </p:pic>
      <p:pic>
        <p:nvPicPr>
          <p:cNvPr id="20" name="Picture 19">
            <a:extLst>
              <a:ext uri="{FF2B5EF4-FFF2-40B4-BE49-F238E27FC236}">
                <a16:creationId xmlns:a16="http://schemas.microsoft.com/office/drawing/2014/main" id="{62752DCD-4219-2746-A28C-968B094E8198}"/>
              </a:ext>
            </a:extLst>
          </p:cNvPr>
          <p:cNvPicPr>
            <a:picLocks noChangeAspect="1"/>
          </p:cNvPicPr>
          <p:nvPr/>
        </p:nvPicPr>
        <p:blipFill>
          <a:blip r:embed="rId14"/>
          <a:stretch>
            <a:fillRect/>
          </a:stretch>
        </p:blipFill>
        <p:spPr>
          <a:xfrm>
            <a:off x="2091624" y="3914016"/>
            <a:ext cx="1911457" cy="1229435"/>
          </a:xfrm>
          <a:prstGeom prst="rect">
            <a:avLst/>
          </a:prstGeom>
        </p:spPr>
      </p:pic>
    </p:spTree>
    <p:extLst>
      <p:ext uri="{BB962C8B-B14F-4D97-AF65-F5344CB8AC3E}">
        <p14:creationId xmlns:p14="http://schemas.microsoft.com/office/powerpoint/2010/main" val="2548719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Blueprint Workshops: Onward…</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0" name="Google Shape;45;p7">
            <a:extLst>
              <a:ext uri="{FF2B5EF4-FFF2-40B4-BE49-F238E27FC236}">
                <a16:creationId xmlns:a16="http://schemas.microsoft.com/office/drawing/2014/main" id="{B6049087-62D8-F843-BAF4-5A1925537C40}"/>
              </a:ext>
            </a:extLst>
          </p:cNvPr>
          <p:cNvSpPr txBox="1">
            <a:spLocks/>
          </p:cNvSpPr>
          <p:nvPr/>
        </p:nvSpPr>
        <p:spPr>
          <a:xfrm>
            <a:off x="-38516" y="635756"/>
            <a:ext cx="9144000" cy="39698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lvl="0" indent="-361950">
              <a:spcBef>
                <a:spcPts val="0"/>
              </a:spcBef>
              <a:buClr>
                <a:schemeClr val="dk1"/>
              </a:buClr>
              <a:buSzPts val="2100"/>
            </a:pPr>
            <a:r>
              <a:rPr lang="en-US" sz="2400" b="1" i="1" dirty="0">
                <a:solidFill>
                  <a:schemeClr val="tx2"/>
                </a:solidFill>
              </a:rPr>
              <a:t>Completed</a:t>
            </a:r>
          </a:p>
          <a:p>
            <a:pPr lvl="1" indent="-361950">
              <a:buSzPts val="2100"/>
            </a:pPr>
            <a:r>
              <a:rPr lang="en-US" sz="1800" u="sng" dirty="0">
                <a:solidFill>
                  <a:schemeClr val="tx2"/>
                </a:solidFill>
                <a:hlinkClick r:id="rId3">
                  <a:extLst>
                    <a:ext uri="{A12FA001-AC4F-418D-AE19-62706E023703}">
                      <ahyp:hlinkClr xmlns:ahyp="http://schemas.microsoft.com/office/drawing/2018/hyperlinkcolor" val="tx"/>
                    </a:ext>
                  </a:extLst>
                </a:hlinkClick>
              </a:rPr>
              <a:t>Analysis Systems R&amp;D on Scalable Platforms</a:t>
            </a:r>
            <a:r>
              <a:rPr lang="en-US" sz="1800" dirty="0">
                <a:solidFill>
                  <a:schemeClr val="tx2"/>
                </a:solidFill>
              </a:rPr>
              <a:t> (June 21-22 at NYU)</a:t>
            </a:r>
          </a:p>
          <a:p>
            <a:pPr lvl="1" indent="-361950">
              <a:buSzPts val="2100"/>
            </a:pPr>
            <a:r>
              <a:rPr lang="en-US" sz="1800" u="sng" dirty="0">
                <a:solidFill>
                  <a:schemeClr val="tx2"/>
                </a:solidFill>
                <a:hlinkClick r:id="rId4">
                  <a:extLst>
                    <a:ext uri="{A12FA001-AC4F-418D-AE19-62706E023703}">
                      <ahyp:hlinkClr xmlns:ahyp="http://schemas.microsoft.com/office/drawing/2018/hyperlinkcolor" val="tx"/>
                    </a:ext>
                  </a:extLst>
                </a:hlinkClick>
              </a:rPr>
              <a:t>Accelerated Machine Learning and Inference</a:t>
            </a:r>
            <a:r>
              <a:rPr lang="en-US" sz="1800" dirty="0">
                <a:solidFill>
                  <a:schemeClr val="tx2"/>
                </a:solidFill>
              </a:rPr>
              <a:t> (Sept 10-11 at </a:t>
            </a:r>
            <a:r>
              <a:rPr lang="en-US" sz="1800" dirty="0" err="1">
                <a:solidFill>
                  <a:schemeClr val="tx2"/>
                </a:solidFill>
              </a:rPr>
              <a:t>Fermilab</a:t>
            </a:r>
            <a:r>
              <a:rPr lang="en-US" sz="1800" dirty="0">
                <a:solidFill>
                  <a:schemeClr val="tx2"/>
                </a:solidFill>
              </a:rPr>
              <a:t>)</a:t>
            </a:r>
          </a:p>
          <a:p>
            <a:pPr lvl="0" indent="-361950">
              <a:buClr>
                <a:schemeClr val="dk1"/>
              </a:buClr>
              <a:buSzPts val="2100"/>
            </a:pPr>
            <a:r>
              <a:rPr lang="en-US" sz="2400" b="1" i="1" dirty="0">
                <a:solidFill>
                  <a:schemeClr val="tx1"/>
                </a:solidFill>
              </a:rPr>
              <a:t>Scheduled</a:t>
            </a:r>
          </a:p>
          <a:p>
            <a:pPr lvl="1" indent="-361950">
              <a:buSzPts val="2100"/>
            </a:pPr>
            <a:r>
              <a:rPr lang="en-US" sz="1800" u="sng" dirty="0">
                <a:solidFill>
                  <a:schemeClr val="tx1"/>
                </a:solidFill>
                <a:hlinkClick r:id="rId5">
                  <a:extLst>
                    <a:ext uri="{A12FA001-AC4F-418D-AE19-62706E023703}">
                      <ahyp:hlinkClr xmlns:ahyp="http://schemas.microsoft.com/office/drawing/2018/hyperlinkcolor" val="tx"/>
                    </a:ext>
                  </a:extLst>
                </a:hlinkClick>
              </a:rPr>
              <a:t>A Coordinated Ecosystem for HL-LHC Computing R&amp;D</a:t>
            </a:r>
            <a:r>
              <a:rPr lang="en-US" sz="1800" dirty="0">
                <a:solidFill>
                  <a:schemeClr val="tx1"/>
                </a:solidFill>
              </a:rPr>
              <a:t> (Oct 23-25 at CUA)</a:t>
            </a:r>
            <a:endParaRPr lang="en-US" dirty="0">
              <a:solidFill>
                <a:schemeClr val="tx1"/>
              </a:solidFill>
            </a:endParaRPr>
          </a:p>
          <a:p>
            <a:pPr indent="-361950">
              <a:buClr>
                <a:schemeClr val="dk1"/>
              </a:buClr>
              <a:buSzPts val="2100"/>
            </a:pPr>
            <a:r>
              <a:rPr lang="en-US" sz="2400" b="1" i="1" dirty="0">
                <a:solidFill>
                  <a:schemeClr val="tx1"/>
                </a:solidFill>
              </a:rPr>
              <a:t>In the planning stage</a:t>
            </a:r>
            <a:endParaRPr lang="en-US" sz="2000" dirty="0">
              <a:solidFill>
                <a:schemeClr val="tx1"/>
              </a:solidFill>
            </a:endParaRPr>
          </a:p>
          <a:p>
            <a:pPr lvl="1" indent="-361950">
              <a:buClr>
                <a:schemeClr val="dk1"/>
              </a:buClr>
              <a:buSzPts val="2100"/>
            </a:pPr>
            <a:r>
              <a:rPr lang="en-US" sz="1800" i="1" dirty="0">
                <a:solidFill>
                  <a:schemeClr val="tx1"/>
                </a:solidFill>
              </a:rPr>
              <a:t>Training, Education &amp; Workforce Development</a:t>
            </a:r>
          </a:p>
          <a:p>
            <a:pPr lvl="1" indent="-361950">
              <a:buSzPts val="2100"/>
            </a:pPr>
            <a:r>
              <a:rPr lang="en-US" sz="1800" i="1" dirty="0">
                <a:solidFill>
                  <a:schemeClr val="tx1"/>
                </a:solidFill>
              </a:rPr>
              <a:t>Efficient &amp; Sustainable Software for Research </a:t>
            </a:r>
          </a:p>
          <a:p>
            <a:pPr lvl="1" indent="-361950">
              <a:buSzPts val="2100"/>
            </a:pPr>
            <a:r>
              <a:rPr lang="en-US" sz="1800" i="1" dirty="0">
                <a:solidFill>
                  <a:schemeClr val="tx1"/>
                </a:solidFill>
              </a:rPr>
              <a:t>Strengthening Connections between Theory &amp; Experiment</a:t>
            </a:r>
          </a:p>
          <a:p>
            <a:pPr lvl="1" indent="-361950">
              <a:buSzPts val="2100"/>
            </a:pPr>
            <a:r>
              <a:rPr lang="en-US" sz="1800" i="1" dirty="0">
                <a:solidFill>
                  <a:schemeClr val="tx1"/>
                </a:solidFill>
              </a:rPr>
              <a:t>Analysis Systems &amp; Software Ecosystem</a:t>
            </a:r>
          </a:p>
          <a:p>
            <a:pPr lvl="1" indent="-361950">
              <a:buSzPts val="2100"/>
            </a:pPr>
            <a:r>
              <a:rPr lang="en-US" sz="1800" i="1" dirty="0">
                <a:solidFill>
                  <a:schemeClr val="tx1"/>
                </a:solidFill>
              </a:rPr>
              <a:t>Intelligent &amp; Accelerated Big Data Delivery</a:t>
            </a:r>
          </a:p>
          <a:p>
            <a:pPr lvl="1" indent="-361950">
              <a:buSzPts val="2100"/>
            </a:pPr>
            <a:r>
              <a:rPr lang="en-US" sz="1800" i="1" dirty="0">
                <a:solidFill>
                  <a:schemeClr val="tx1"/>
                </a:solidFill>
              </a:rPr>
              <a:t>Analysis Preservation &amp; Open Access Data</a:t>
            </a:r>
            <a:endParaRPr lang="en-US" sz="4400" dirty="0">
              <a:solidFill>
                <a:schemeClr val="tx1"/>
              </a:solidFill>
            </a:endParaRPr>
          </a:p>
        </p:txBody>
      </p:sp>
    </p:spTree>
    <p:extLst>
      <p:ext uri="{BB962C8B-B14F-4D97-AF65-F5344CB8AC3E}">
        <p14:creationId xmlns:p14="http://schemas.microsoft.com/office/powerpoint/2010/main" val="1588477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Intellectual Hub</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5DE3B05F-A179-3E4B-89D9-9AEE035B0BFF}"/>
              </a:ext>
            </a:extLst>
          </p:cNvPr>
          <p:cNvPicPr>
            <a:picLocks noChangeAspect="1"/>
          </p:cNvPicPr>
          <p:nvPr/>
        </p:nvPicPr>
        <p:blipFill>
          <a:blip r:embed="rId3"/>
          <a:stretch>
            <a:fillRect/>
          </a:stretch>
        </p:blipFill>
        <p:spPr>
          <a:xfrm>
            <a:off x="4006858" y="0"/>
            <a:ext cx="5137142" cy="5143500"/>
          </a:xfrm>
          <a:prstGeom prst="rect">
            <a:avLst/>
          </a:prstGeom>
        </p:spPr>
      </p:pic>
      <p:sp>
        <p:nvSpPr>
          <p:cNvPr id="7" name="Google Shape;45;p7">
            <a:extLst>
              <a:ext uri="{FF2B5EF4-FFF2-40B4-BE49-F238E27FC236}">
                <a16:creationId xmlns:a16="http://schemas.microsoft.com/office/drawing/2014/main" id="{5D4CA40F-CFA8-0B4B-A8D6-2B4B84B28E88}"/>
              </a:ext>
            </a:extLst>
          </p:cNvPr>
          <p:cNvSpPr txBox="1">
            <a:spLocks/>
          </p:cNvSpPr>
          <p:nvPr/>
        </p:nvSpPr>
        <p:spPr>
          <a:xfrm>
            <a:off x="-116007" y="690000"/>
            <a:ext cx="4039749" cy="3347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indent="-361950">
              <a:buClr>
                <a:schemeClr val="dk1"/>
              </a:buClr>
              <a:buSzPts val="2100"/>
            </a:pPr>
            <a:r>
              <a:rPr lang="en-US" sz="2400" b="1" i="1" dirty="0">
                <a:solidFill>
                  <a:schemeClr val="tx1"/>
                </a:solidFill>
              </a:rPr>
              <a:t>IRIS-HEP is establishing itself as an intellectual hub for HEP software &amp; computing</a:t>
            </a:r>
            <a:endParaRPr lang="en-US" sz="2000" b="1" i="1" dirty="0">
              <a:solidFill>
                <a:schemeClr val="tx1"/>
              </a:solidFill>
            </a:endParaRPr>
          </a:p>
          <a:p>
            <a:pPr indent="-361950">
              <a:buClr>
                <a:schemeClr val="dk1"/>
              </a:buClr>
              <a:buSzPts val="2100"/>
            </a:pPr>
            <a:r>
              <a:rPr lang="en-US" sz="2400" b="1" i="1" dirty="0">
                <a:solidFill>
                  <a:schemeClr val="tx1"/>
                </a:solidFill>
              </a:rPr>
              <a:t>The Blueprint Activity plays an important role in this process</a:t>
            </a:r>
          </a:p>
          <a:p>
            <a:pPr marL="95250" indent="0">
              <a:spcBef>
                <a:spcPts val="1800"/>
              </a:spcBef>
              <a:buClr>
                <a:schemeClr val="dk1"/>
              </a:buClr>
              <a:buSzPts val="2100"/>
              <a:buNone/>
            </a:pPr>
            <a:r>
              <a:rPr lang="en-US" sz="4400" b="1" i="1" dirty="0">
                <a:solidFill>
                  <a:schemeClr val="accent1"/>
                </a:solidFill>
              </a:rPr>
              <a:t>THANKS!</a:t>
            </a:r>
          </a:p>
        </p:txBody>
      </p:sp>
    </p:spTree>
    <p:extLst>
      <p:ext uri="{BB962C8B-B14F-4D97-AF65-F5344CB8AC3E}">
        <p14:creationId xmlns:p14="http://schemas.microsoft.com/office/powerpoint/2010/main" val="3315024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0" y="-5734"/>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Foundations</a:t>
            </a:r>
            <a:endParaRPr dirty="0"/>
          </a:p>
        </p:txBody>
      </p:sp>
      <p:sp>
        <p:nvSpPr>
          <p:cNvPr id="45" name="Google Shape;45;p7"/>
          <p:cNvSpPr txBox="1">
            <a:spLocks noGrp="1"/>
          </p:cNvSpPr>
          <p:nvPr>
            <p:ph type="body" idx="1"/>
          </p:nvPr>
        </p:nvSpPr>
        <p:spPr>
          <a:xfrm>
            <a:off x="-38516" y="757122"/>
            <a:ext cx="9144000" cy="21627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Char char="●"/>
            </a:pPr>
            <a:r>
              <a:rPr lang="en" sz="2400" b="1" dirty="0">
                <a:solidFill>
                  <a:srgbClr val="000000"/>
                </a:solidFill>
              </a:rPr>
              <a:t>IRIS-HEP Conceptualization (S</a:t>
            </a:r>
            <a:r>
              <a:rPr lang="en" sz="2400" b="1" baseline="30000" dirty="0">
                <a:solidFill>
                  <a:srgbClr val="000000"/>
                </a:solidFill>
              </a:rPr>
              <a:t>2</a:t>
            </a:r>
            <a:r>
              <a:rPr lang="en" sz="2400" b="1" dirty="0">
                <a:solidFill>
                  <a:srgbClr val="000000"/>
                </a:solidFill>
              </a:rPr>
              <a:t>I</a:t>
            </a:r>
            <a:r>
              <a:rPr lang="en" sz="2400" b="1" baseline="30000" dirty="0">
                <a:solidFill>
                  <a:srgbClr val="000000"/>
                </a:solidFill>
              </a:rPr>
              <a:t>2</a:t>
            </a:r>
            <a:r>
              <a:rPr lang="en" sz="2400" b="1" dirty="0">
                <a:solidFill>
                  <a:srgbClr val="000000"/>
                </a:solidFill>
              </a:rPr>
              <a:t>-HEP)</a:t>
            </a:r>
            <a:endParaRPr sz="2400" b="1" dirty="0">
              <a:solidFill>
                <a:srgbClr val="000000"/>
              </a:solidFill>
            </a:endParaRPr>
          </a:p>
          <a:p>
            <a:pPr marL="914400" marR="0" lvl="1" indent="-342900" algn="l" rtl="0">
              <a:lnSpc>
                <a:spcPct val="115000"/>
              </a:lnSpc>
              <a:spcBef>
                <a:spcPts val="0"/>
              </a:spcBef>
              <a:spcAft>
                <a:spcPts val="0"/>
              </a:spcAft>
              <a:buSzPts val="1800"/>
              <a:buChar char="○"/>
            </a:pPr>
            <a:r>
              <a:rPr lang="en" sz="1800" dirty="0"/>
              <a:t>It was recognized early on in the community process of developing the HEP Software Institute concept that its success depends on an informed evolution of its activities, planning (direction), and (possibly) structure </a:t>
            </a:r>
            <a:endParaRPr sz="1800" dirty="0"/>
          </a:p>
          <a:p>
            <a:pPr marL="914400" marR="0" lvl="1" indent="-342900" algn="l" rtl="0">
              <a:lnSpc>
                <a:spcPct val="115000"/>
              </a:lnSpc>
              <a:spcBef>
                <a:spcPts val="600"/>
              </a:spcBef>
              <a:spcAft>
                <a:spcPts val="0"/>
              </a:spcAft>
              <a:buSzPts val="1800"/>
              <a:buChar char="○"/>
            </a:pPr>
            <a:r>
              <a:rPr lang="en" sz="1800" dirty="0"/>
              <a:t>It was suggested to formalize this into a </a:t>
            </a:r>
            <a:r>
              <a:rPr lang="en" sz="1800" b="1" dirty="0">
                <a:solidFill>
                  <a:srgbClr val="FF0000"/>
                </a:solidFill>
              </a:rPr>
              <a:t>Blueprint Activity</a:t>
            </a:r>
            <a:r>
              <a:rPr lang="en" sz="1800" dirty="0">
                <a:solidFill>
                  <a:srgbClr val="000000"/>
                </a:solidFill>
              </a:rPr>
              <a:t> that was written into the S</a:t>
            </a:r>
            <a:r>
              <a:rPr lang="en" sz="1800" baseline="30000" dirty="0">
                <a:solidFill>
                  <a:srgbClr val="000000"/>
                </a:solidFill>
              </a:rPr>
              <a:t>2</a:t>
            </a:r>
            <a:r>
              <a:rPr lang="en" sz="1800" dirty="0">
                <a:solidFill>
                  <a:srgbClr val="000000"/>
                </a:solidFill>
              </a:rPr>
              <a:t>I</a:t>
            </a:r>
            <a:r>
              <a:rPr lang="en" sz="1800" baseline="30000" dirty="0">
                <a:solidFill>
                  <a:srgbClr val="000000"/>
                </a:solidFill>
              </a:rPr>
              <a:t>2</a:t>
            </a:r>
            <a:r>
              <a:rPr lang="en" sz="1800" dirty="0">
                <a:solidFill>
                  <a:srgbClr val="000000"/>
                </a:solidFill>
              </a:rPr>
              <a:t>-HEP Strategic Plan submitted to the NSF</a:t>
            </a:r>
            <a:endParaRPr sz="1800" dirty="0"/>
          </a:p>
        </p:txBody>
      </p:sp>
      <p:sp>
        <p:nvSpPr>
          <p:cNvPr id="46" name="Google Shape;46;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47" name="Google Shape;47;p7"/>
          <p:cNvPicPr preferRelativeResize="0"/>
          <p:nvPr/>
        </p:nvPicPr>
        <p:blipFill>
          <a:blip r:embed="rId3">
            <a:alphaModFix/>
          </a:blip>
          <a:stretch>
            <a:fillRect/>
          </a:stretch>
        </p:blipFill>
        <p:spPr>
          <a:xfrm>
            <a:off x="6090819" y="757037"/>
            <a:ext cx="798177" cy="534864"/>
          </a:xfrm>
          <a:prstGeom prst="rect">
            <a:avLst/>
          </a:prstGeom>
          <a:noFill/>
          <a:ln>
            <a:noFill/>
          </a:ln>
        </p:spPr>
      </p:pic>
      <p:pic>
        <p:nvPicPr>
          <p:cNvPr id="48" name="Google Shape;48;p7"/>
          <p:cNvPicPr preferRelativeResize="0"/>
          <p:nvPr/>
        </p:nvPicPr>
        <p:blipFill>
          <a:blip r:embed="rId4">
            <a:alphaModFix/>
          </a:blip>
          <a:stretch>
            <a:fillRect/>
          </a:stretch>
        </p:blipFill>
        <p:spPr>
          <a:xfrm>
            <a:off x="730550" y="2919822"/>
            <a:ext cx="3775962" cy="2018928"/>
          </a:xfrm>
          <a:prstGeom prst="rect">
            <a:avLst/>
          </a:prstGeom>
          <a:noFill/>
          <a:ln>
            <a:noFill/>
          </a:ln>
        </p:spPr>
      </p:pic>
      <p:pic>
        <p:nvPicPr>
          <p:cNvPr id="49" name="Google Shape;49;p7"/>
          <p:cNvPicPr preferRelativeResize="0"/>
          <p:nvPr/>
        </p:nvPicPr>
        <p:blipFill>
          <a:blip r:embed="rId5">
            <a:alphaModFix/>
          </a:blip>
          <a:stretch>
            <a:fillRect/>
          </a:stretch>
        </p:blipFill>
        <p:spPr>
          <a:xfrm>
            <a:off x="5968048" y="3622825"/>
            <a:ext cx="2601889" cy="690000"/>
          </a:xfrm>
          <a:prstGeom prst="rect">
            <a:avLst/>
          </a:prstGeom>
          <a:noFill/>
          <a:ln>
            <a:noFill/>
          </a:ln>
        </p:spPr>
      </p:pic>
      <p:cxnSp>
        <p:nvCxnSpPr>
          <p:cNvPr id="50" name="Google Shape;50;p7"/>
          <p:cNvCxnSpPr>
            <a:endCxn id="51" idx="1"/>
          </p:cNvCxnSpPr>
          <p:nvPr/>
        </p:nvCxnSpPr>
        <p:spPr>
          <a:xfrm rot="10800000" flipH="1">
            <a:off x="4231525" y="3609057"/>
            <a:ext cx="1942200" cy="417600"/>
          </a:xfrm>
          <a:prstGeom prst="straightConnector1">
            <a:avLst/>
          </a:prstGeom>
          <a:noFill/>
          <a:ln w="38100" cap="flat" cmpd="sng">
            <a:solidFill>
              <a:srgbClr val="FF0000"/>
            </a:solidFill>
            <a:prstDash val="solid"/>
            <a:round/>
            <a:headEnd type="none" w="med" len="med"/>
            <a:tailEnd type="none" w="med" len="med"/>
          </a:ln>
        </p:spPr>
      </p:cxnSp>
      <p:cxnSp>
        <p:nvCxnSpPr>
          <p:cNvPr id="52" name="Google Shape;52;p7"/>
          <p:cNvCxnSpPr>
            <a:endCxn id="51" idx="3"/>
          </p:cNvCxnSpPr>
          <p:nvPr/>
        </p:nvCxnSpPr>
        <p:spPr>
          <a:xfrm>
            <a:off x="4227325" y="4026743"/>
            <a:ext cx="1946400" cy="304200"/>
          </a:xfrm>
          <a:prstGeom prst="straightConnector1">
            <a:avLst/>
          </a:prstGeom>
          <a:noFill/>
          <a:ln w="38100" cap="flat" cmpd="sng">
            <a:solidFill>
              <a:srgbClr val="FF0000"/>
            </a:solidFill>
            <a:prstDash val="solid"/>
            <a:round/>
            <a:headEnd type="none" w="med" len="med"/>
            <a:tailEnd type="none" w="med" len="med"/>
          </a:ln>
        </p:spPr>
      </p:cxnSp>
      <p:sp>
        <p:nvSpPr>
          <p:cNvPr id="51" name="Google Shape;51;p7"/>
          <p:cNvSpPr/>
          <p:nvPr/>
        </p:nvSpPr>
        <p:spPr>
          <a:xfrm>
            <a:off x="5693263" y="3459550"/>
            <a:ext cx="3280800" cy="1020900"/>
          </a:xfrm>
          <a:prstGeom prst="ellipse">
            <a:avLst/>
          </a:prstGeom>
          <a:noFill/>
          <a:ln w="3810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p:nvPr/>
        </p:nvSpPr>
        <p:spPr>
          <a:xfrm>
            <a:off x="3530888" y="4715513"/>
            <a:ext cx="1160400" cy="30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u="sng" dirty="0">
                <a:solidFill>
                  <a:schemeClr val="hlink"/>
                </a:solidFill>
                <a:hlinkClick r:id="rId6"/>
              </a:rPr>
              <a:t>arXiv 1712.06592</a:t>
            </a:r>
            <a:endParaRPr sz="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8"/>
          <p:cNvPicPr preferRelativeResize="0"/>
          <p:nvPr/>
        </p:nvPicPr>
        <p:blipFill>
          <a:blip r:embed="rId3">
            <a:alphaModFix/>
          </a:blip>
          <a:stretch>
            <a:fillRect/>
          </a:stretch>
        </p:blipFill>
        <p:spPr>
          <a:xfrm>
            <a:off x="1549492" y="1358938"/>
            <a:ext cx="6300400" cy="3611044"/>
          </a:xfrm>
          <a:prstGeom prst="rect">
            <a:avLst/>
          </a:prstGeom>
          <a:noFill/>
          <a:ln>
            <a:noFill/>
          </a:ln>
        </p:spPr>
      </p:pic>
      <p:sp>
        <p:nvSpPr>
          <p:cNvPr id="61" name="Google Shape;61;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3" name="Title 2">
            <a:extLst>
              <a:ext uri="{FF2B5EF4-FFF2-40B4-BE49-F238E27FC236}">
                <a16:creationId xmlns:a16="http://schemas.microsoft.com/office/drawing/2014/main" id="{1F47C4AB-2292-C849-9F8E-F694279E4BDF}"/>
              </a:ext>
            </a:extLst>
          </p:cNvPr>
          <p:cNvSpPr>
            <a:spLocks noGrp="1"/>
          </p:cNvSpPr>
          <p:nvPr>
            <p:ph type="title"/>
          </p:nvPr>
        </p:nvSpPr>
        <p:spPr/>
        <p:txBody>
          <a:bodyPr/>
          <a:lstStyle/>
          <a:p>
            <a:r>
              <a:rPr lang="en-US" dirty="0"/>
              <a:t>Foundations</a:t>
            </a:r>
          </a:p>
        </p:txBody>
      </p:sp>
      <p:sp>
        <p:nvSpPr>
          <p:cNvPr id="11" name="Google Shape;45;p7">
            <a:extLst>
              <a:ext uri="{FF2B5EF4-FFF2-40B4-BE49-F238E27FC236}">
                <a16:creationId xmlns:a16="http://schemas.microsoft.com/office/drawing/2014/main" id="{58C22F7C-9108-E447-8149-905C6E34B861}"/>
              </a:ext>
            </a:extLst>
          </p:cNvPr>
          <p:cNvSpPr txBox="1">
            <a:spLocks noGrp="1"/>
          </p:cNvSpPr>
          <p:nvPr>
            <p:ph type="body" idx="1"/>
          </p:nvPr>
        </p:nvSpPr>
        <p:spPr>
          <a:xfrm>
            <a:off x="-38516" y="757122"/>
            <a:ext cx="9144000" cy="534779"/>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Char char="●"/>
            </a:pPr>
            <a:r>
              <a:rPr lang="en" sz="2400" b="1" dirty="0">
                <a:solidFill>
                  <a:srgbClr val="000000"/>
                </a:solidFill>
              </a:rPr>
              <a:t>IRIS-HEP Conceptualization (S</a:t>
            </a:r>
            <a:r>
              <a:rPr lang="en" sz="2400" b="1" baseline="30000" dirty="0">
                <a:solidFill>
                  <a:srgbClr val="000000"/>
                </a:solidFill>
              </a:rPr>
              <a:t>2</a:t>
            </a:r>
            <a:r>
              <a:rPr lang="en" sz="2400" b="1" dirty="0">
                <a:solidFill>
                  <a:srgbClr val="000000"/>
                </a:solidFill>
              </a:rPr>
              <a:t>I</a:t>
            </a:r>
            <a:r>
              <a:rPr lang="en" sz="2400" b="1" baseline="30000" dirty="0">
                <a:solidFill>
                  <a:srgbClr val="000000"/>
                </a:solidFill>
              </a:rPr>
              <a:t>2</a:t>
            </a:r>
            <a:r>
              <a:rPr lang="en" sz="2400" b="1" dirty="0">
                <a:solidFill>
                  <a:srgbClr val="000000"/>
                </a:solidFill>
              </a:rPr>
              <a:t>-HEP)</a:t>
            </a:r>
            <a:endParaRPr sz="2400" b="1" dirty="0">
              <a:solidFill>
                <a:srgbClr val="000000"/>
              </a:solidFill>
            </a:endParaRPr>
          </a:p>
        </p:txBody>
      </p:sp>
      <p:pic>
        <p:nvPicPr>
          <p:cNvPr id="12" name="Google Shape;47;p7">
            <a:extLst>
              <a:ext uri="{FF2B5EF4-FFF2-40B4-BE49-F238E27FC236}">
                <a16:creationId xmlns:a16="http://schemas.microsoft.com/office/drawing/2014/main" id="{4CBEDE53-9DD3-2146-8DEB-A60896AE591A}"/>
              </a:ext>
            </a:extLst>
          </p:cNvPr>
          <p:cNvPicPr preferRelativeResize="0"/>
          <p:nvPr/>
        </p:nvPicPr>
        <p:blipFill>
          <a:blip r:embed="rId4">
            <a:alphaModFix/>
          </a:blip>
          <a:stretch>
            <a:fillRect/>
          </a:stretch>
        </p:blipFill>
        <p:spPr>
          <a:xfrm>
            <a:off x="6090819" y="757037"/>
            <a:ext cx="798177" cy="5348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0" y="-12058"/>
            <a:ext cx="8229600" cy="690000"/>
          </a:xfrm>
          <a:prstGeom prst="rect">
            <a:avLst/>
          </a:prstGeom>
        </p:spPr>
        <p:txBody>
          <a:bodyPr spcFirstLastPara="1" wrap="square" lIns="91425" tIns="91425" rIns="91425" bIns="91425" anchor="b" anchorCtr="0">
            <a:noAutofit/>
          </a:bodyPr>
          <a:lstStyle/>
          <a:p>
            <a:pPr lvl="0"/>
            <a:r>
              <a:rPr lang="en" dirty="0"/>
              <a:t>The First “Blueprint” Meeting</a:t>
            </a:r>
            <a:endParaRPr dirty="0"/>
          </a:p>
        </p:txBody>
      </p:sp>
      <p:sp>
        <p:nvSpPr>
          <p:cNvPr id="68" name="Google Shape;68;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70" name="Google Shape;70;p9"/>
          <p:cNvPicPr preferRelativeResize="0"/>
          <p:nvPr/>
        </p:nvPicPr>
        <p:blipFill>
          <a:blip r:embed="rId3">
            <a:alphaModFix/>
          </a:blip>
          <a:stretch>
            <a:fillRect/>
          </a:stretch>
        </p:blipFill>
        <p:spPr>
          <a:xfrm>
            <a:off x="0" y="2082739"/>
            <a:ext cx="6573412" cy="2601251"/>
          </a:xfrm>
          <a:prstGeom prst="rect">
            <a:avLst/>
          </a:prstGeom>
          <a:noFill/>
          <a:ln>
            <a:noFill/>
          </a:ln>
        </p:spPr>
      </p:pic>
      <p:pic>
        <p:nvPicPr>
          <p:cNvPr id="71" name="Google Shape;71;p9"/>
          <p:cNvPicPr preferRelativeResize="0"/>
          <p:nvPr/>
        </p:nvPicPr>
        <p:blipFill>
          <a:blip r:embed="rId4">
            <a:alphaModFix/>
          </a:blip>
          <a:stretch>
            <a:fillRect/>
          </a:stretch>
        </p:blipFill>
        <p:spPr>
          <a:xfrm>
            <a:off x="4701096" y="2082739"/>
            <a:ext cx="4442904" cy="2601251"/>
          </a:xfrm>
          <a:prstGeom prst="rect">
            <a:avLst/>
          </a:prstGeom>
          <a:noFill/>
          <a:ln>
            <a:noFill/>
          </a:ln>
        </p:spPr>
      </p:pic>
      <p:sp>
        <p:nvSpPr>
          <p:cNvPr id="8" name="Google Shape;45;p7">
            <a:extLst>
              <a:ext uri="{FF2B5EF4-FFF2-40B4-BE49-F238E27FC236}">
                <a16:creationId xmlns:a16="http://schemas.microsoft.com/office/drawing/2014/main" id="{B96BCDDD-AA86-1842-AC2B-8E738CFA50E6}"/>
              </a:ext>
            </a:extLst>
          </p:cNvPr>
          <p:cNvSpPr txBox="1">
            <a:spLocks/>
          </p:cNvSpPr>
          <p:nvPr/>
        </p:nvSpPr>
        <p:spPr>
          <a:xfrm>
            <a:off x="-38516" y="757122"/>
            <a:ext cx="9144000" cy="5347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indent="-381000">
              <a:spcBef>
                <a:spcPts val="0"/>
              </a:spcBef>
              <a:buClr>
                <a:srgbClr val="000000"/>
              </a:buClr>
              <a:buSzPts val="2400"/>
            </a:pPr>
            <a:r>
              <a:rPr lang="en-US" sz="2400" b="1" dirty="0">
                <a:solidFill>
                  <a:srgbClr val="000000"/>
                </a:solidFill>
              </a:rPr>
              <a:t>IRIS-HEP Conceptualization (S</a:t>
            </a:r>
            <a:r>
              <a:rPr lang="en-US" sz="2400" b="1" baseline="30000" dirty="0">
                <a:solidFill>
                  <a:srgbClr val="000000"/>
                </a:solidFill>
              </a:rPr>
              <a:t>2</a:t>
            </a:r>
            <a:r>
              <a:rPr lang="en-US" sz="2400" b="1" dirty="0">
                <a:solidFill>
                  <a:srgbClr val="000000"/>
                </a:solidFill>
              </a:rPr>
              <a:t>I</a:t>
            </a:r>
            <a:r>
              <a:rPr lang="en-US" sz="2400" b="1" baseline="30000" dirty="0">
                <a:solidFill>
                  <a:srgbClr val="000000"/>
                </a:solidFill>
              </a:rPr>
              <a:t>2</a:t>
            </a:r>
            <a:r>
              <a:rPr lang="en-US" sz="2400" b="1" dirty="0">
                <a:solidFill>
                  <a:srgbClr val="000000"/>
                </a:solidFill>
              </a:rPr>
              <a:t>-HEP)</a:t>
            </a:r>
          </a:p>
        </p:txBody>
      </p:sp>
      <p:sp>
        <p:nvSpPr>
          <p:cNvPr id="4" name="Rectangle 3">
            <a:extLst>
              <a:ext uri="{FF2B5EF4-FFF2-40B4-BE49-F238E27FC236}">
                <a16:creationId xmlns:a16="http://schemas.microsoft.com/office/drawing/2014/main" id="{2C41BF3E-44E4-CE4D-92A6-0176A50BE95E}"/>
              </a:ext>
            </a:extLst>
          </p:cNvPr>
          <p:cNvSpPr/>
          <p:nvPr/>
        </p:nvSpPr>
        <p:spPr>
          <a:xfrm>
            <a:off x="-255721" y="1336166"/>
            <a:ext cx="8322590" cy="702308"/>
          </a:xfrm>
          <a:prstGeom prst="rect">
            <a:avLst/>
          </a:prstGeom>
        </p:spPr>
        <p:txBody>
          <a:bodyPr wrap="square">
            <a:spAutoFit/>
          </a:bodyPr>
          <a:lstStyle/>
          <a:p>
            <a:pPr marL="914400" lvl="1" indent="-342900">
              <a:lnSpc>
                <a:spcPct val="115000"/>
              </a:lnSpc>
              <a:buSzPts val="1800"/>
              <a:buChar char="○"/>
            </a:pPr>
            <a:r>
              <a:rPr lang="en-US" sz="1800" dirty="0"/>
              <a:t>S</a:t>
            </a:r>
            <a:r>
              <a:rPr lang="en-US" sz="1800" baseline="30000" dirty="0"/>
              <a:t>2</a:t>
            </a:r>
            <a:r>
              <a:rPr lang="en-US" sz="1800" dirty="0"/>
              <a:t>I</a:t>
            </a:r>
            <a:r>
              <a:rPr lang="en-US" sz="1800" baseline="30000" dirty="0"/>
              <a:t>2</a:t>
            </a:r>
            <a:r>
              <a:rPr lang="en-US" sz="1800" dirty="0"/>
              <a:t>-HEP/DOE Mini-workshop on HL-LHC Software &amp; Computing R&amp;D</a:t>
            </a:r>
          </a:p>
          <a:p>
            <a:pPr marL="914400" lvl="1" indent="-342900">
              <a:lnSpc>
                <a:spcPct val="115000"/>
              </a:lnSpc>
              <a:buSzPts val="1800"/>
              <a:buChar char="○"/>
            </a:pPr>
            <a:r>
              <a:rPr lang="en-US" sz="1800" dirty="0"/>
              <a:t>Held at the Catholic University of America on November 28-29, 2017</a:t>
            </a:r>
          </a:p>
        </p:txBody>
      </p:sp>
      <p:pic>
        <p:nvPicPr>
          <p:cNvPr id="12" name="Google Shape;47;p7">
            <a:extLst>
              <a:ext uri="{FF2B5EF4-FFF2-40B4-BE49-F238E27FC236}">
                <a16:creationId xmlns:a16="http://schemas.microsoft.com/office/drawing/2014/main" id="{2DCB7337-BCC9-2247-82EA-2CADE81CFEE5}"/>
              </a:ext>
            </a:extLst>
          </p:cNvPr>
          <p:cNvPicPr preferRelativeResize="0"/>
          <p:nvPr/>
        </p:nvPicPr>
        <p:blipFill>
          <a:blip r:embed="rId5">
            <a:alphaModFix/>
          </a:blip>
          <a:stretch>
            <a:fillRect/>
          </a:stretch>
        </p:blipFill>
        <p:spPr>
          <a:xfrm>
            <a:off x="6090819" y="757037"/>
            <a:ext cx="798177" cy="5348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First “Blueprint” Meeting</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81" name="Google Shape;81;p10"/>
          <p:cNvPicPr preferRelativeResize="0"/>
          <p:nvPr/>
        </p:nvPicPr>
        <p:blipFill rotWithShape="1">
          <a:blip r:embed="rId3">
            <a:alphaModFix/>
          </a:blip>
          <a:srcRect l="-3723" t="30986"/>
          <a:stretch/>
        </p:blipFill>
        <p:spPr>
          <a:xfrm>
            <a:off x="4572000" y="2091560"/>
            <a:ext cx="4572000" cy="2571296"/>
          </a:xfrm>
          <a:prstGeom prst="rect">
            <a:avLst/>
          </a:prstGeom>
          <a:noFill/>
          <a:ln>
            <a:noFill/>
          </a:ln>
        </p:spPr>
      </p:pic>
      <p:sp>
        <p:nvSpPr>
          <p:cNvPr id="82" name="Google Shape;82;p10"/>
          <p:cNvSpPr txBox="1">
            <a:spLocks noGrp="1"/>
          </p:cNvSpPr>
          <p:nvPr>
            <p:ph type="body" idx="1"/>
          </p:nvPr>
        </p:nvSpPr>
        <p:spPr>
          <a:xfrm>
            <a:off x="-255722" y="1876908"/>
            <a:ext cx="5029199" cy="3000600"/>
          </a:xfrm>
          <a:prstGeom prst="rect">
            <a:avLst/>
          </a:prstGeom>
        </p:spPr>
        <p:txBody>
          <a:bodyPr spcFirstLastPara="1" wrap="square" lIns="91425" tIns="91425" rIns="91425" bIns="91425" anchor="t" anchorCtr="0">
            <a:noAutofit/>
          </a:bodyPr>
          <a:lstStyle/>
          <a:p>
            <a:pPr marL="914400" lvl="1" indent="-342900" algn="l" rtl="0">
              <a:spcBef>
                <a:spcPts val="600"/>
              </a:spcBef>
              <a:spcAft>
                <a:spcPts val="0"/>
              </a:spcAft>
              <a:buSzPts val="1800"/>
              <a:buChar char="○"/>
            </a:pPr>
            <a:r>
              <a:rPr lang="en" sz="1800" dirty="0">
                <a:latin typeface="+mj-lt"/>
              </a:rPr>
              <a:t>Involved US ATLAS/CMS S&amp;C Ops management, representatives from Labs (FNAL, ANL, LBNL, BNL, SLAC), DOE Program Officers, and S</a:t>
            </a:r>
            <a:r>
              <a:rPr lang="en" sz="1800" baseline="30000" dirty="0">
                <a:latin typeface="+mj-lt"/>
              </a:rPr>
              <a:t>2</a:t>
            </a:r>
            <a:r>
              <a:rPr lang="en" sz="1800" dirty="0">
                <a:latin typeface="+mj-lt"/>
              </a:rPr>
              <a:t>I</a:t>
            </a:r>
            <a:r>
              <a:rPr lang="en" sz="1800" baseline="30000" dirty="0">
                <a:latin typeface="+mj-lt"/>
              </a:rPr>
              <a:t>2</a:t>
            </a:r>
            <a:r>
              <a:rPr lang="en" sz="1800" dirty="0">
                <a:latin typeface="+mj-lt"/>
              </a:rPr>
              <a:t>-HEP </a:t>
            </a:r>
            <a:endParaRPr sz="1800" dirty="0">
              <a:latin typeface="+mj-lt"/>
            </a:endParaRPr>
          </a:p>
          <a:p>
            <a:pPr marL="914400" lvl="1" indent="-342900" algn="l" rtl="0">
              <a:spcBef>
                <a:spcPts val="0"/>
              </a:spcBef>
              <a:spcAft>
                <a:spcPts val="0"/>
              </a:spcAft>
              <a:buSzPts val="1800"/>
              <a:buChar char="○"/>
            </a:pPr>
            <a:r>
              <a:rPr lang="en" sz="1800" dirty="0">
                <a:latin typeface="+mj-lt"/>
              </a:rPr>
              <a:t>Theme: </a:t>
            </a:r>
            <a:r>
              <a:rPr lang="en" sz="1800" b="1" i="1" dirty="0">
                <a:solidFill>
                  <a:schemeClr val="accent1"/>
                </a:solidFill>
                <a:latin typeface="+mj-lt"/>
              </a:rPr>
              <a:t>Coherence &amp; Alignment</a:t>
            </a:r>
            <a:endParaRPr sz="1800" b="1" i="1" dirty="0">
              <a:solidFill>
                <a:schemeClr val="accent1"/>
              </a:solidFill>
              <a:latin typeface="+mj-lt"/>
            </a:endParaRPr>
          </a:p>
          <a:p>
            <a:pPr marL="914400" lvl="1" indent="-342900" algn="l" rtl="0">
              <a:spcBef>
                <a:spcPts val="0"/>
              </a:spcBef>
              <a:spcAft>
                <a:spcPts val="0"/>
              </a:spcAft>
              <a:buSzPts val="1800"/>
              <a:buChar char="○"/>
            </a:pPr>
            <a:r>
              <a:rPr lang="en" sz="1800" dirty="0">
                <a:latin typeface="+mj-lt"/>
              </a:rPr>
              <a:t>Discussion around vision for US R&amp;D efforts for HL-LHC (using impact criteria), how R&amp;D and Ops efforts would interact and help each other</a:t>
            </a:r>
            <a:endParaRPr sz="1800" dirty="0">
              <a:latin typeface="+mj-lt"/>
            </a:endParaRPr>
          </a:p>
        </p:txBody>
      </p:sp>
      <p:sp>
        <p:nvSpPr>
          <p:cNvPr id="10" name="Google Shape;45;p7">
            <a:extLst>
              <a:ext uri="{FF2B5EF4-FFF2-40B4-BE49-F238E27FC236}">
                <a16:creationId xmlns:a16="http://schemas.microsoft.com/office/drawing/2014/main" id="{B6049087-62D8-F843-BAF4-5A1925537C40}"/>
              </a:ext>
            </a:extLst>
          </p:cNvPr>
          <p:cNvSpPr txBox="1">
            <a:spLocks/>
          </p:cNvSpPr>
          <p:nvPr/>
        </p:nvSpPr>
        <p:spPr>
          <a:xfrm>
            <a:off x="-38516" y="757122"/>
            <a:ext cx="9144000" cy="5347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indent="-381000">
              <a:spcBef>
                <a:spcPts val="0"/>
              </a:spcBef>
              <a:buClr>
                <a:srgbClr val="000000"/>
              </a:buClr>
              <a:buSzPts val="2400"/>
            </a:pPr>
            <a:r>
              <a:rPr lang="en-US" sz="2400" b="1" dirty="0">
                <a:solidFill>
                  <a:srgbClr val="000000"/>
                </a:solidFill>
              </a:rPr>
              <a:t>IRIS-HEP Conceptualization (S</a:t>
            </a:r>
            <a:r>
              <a:rPr lang="en-US" sz="2400" b="1" baseline="30000" dirty="0">
                <a:solidFill>
                  <a:srgbClr val="000000"/>
                </a:solidFill>
              </a:rPr>
              <a:t>2</a:t>
            </a:r>
            <a:r>
              <a:rPr lang="en-US" sz="2400" b="1" dirty="0">
                <a:solidFill>
                  <a:srgbClr val="000000"/>
                </a:solidFill>
              </a:rPr>
              <a:t>I</a:t>
            </a:r>
            <a:r>
              <a:rPr lang="en-US" sz="2400" b="1" baseline="30000" dirty="0">
                <a:solidFill>
                  <a:srgbClr val="000000"/>
                </a:solidFill>
              </a:rPr>
              <a:t>2</a:t>
            </a:r>
            <a:r>
              <a:rPr lang="en-US" sz="2400" b="1" dirty="0">
                <a:solidFill>
                  <a:srgbClr val="000000"/>
                </a:solidFill>
              </a:rPr>
              <a:t>-HEP)</a:t>
            </a:r>
          </a:p>
        </p:txBody>
      </p:sp>
      <p:sp>
        <p:nvSpPr>
          <p:cNvPr id="11" name="Rectangle 10">
            <a:extLst>
              <a:ext uri="{FF2B5EF4-FFF2-40B4-BE49-F238E27FC236}">
                <a16:creationId xmlns:a16="http://schemas.microsoft.com/office/drawing/2014/main" id="{823DA9C8-7179-F84B-B82C-99FEE4B06AB1}"/>
              </a:ext>
            </a:extLst>
          </p:cNvPr>
          <p:cNvSpPr/>
          <p:nvPr/>
        </p:nvSpPr>
        <p:spPr>
          <a:xfrm>
            <a:off x="-255721" y="1336166"/>
            <a:ext cx="8322590" cy="702308"/>
          </a:xfrm>
          <a:prstGeom prst="rect">
            <a:avLst/>
          </a:prstGeom>
        </p:spPr>
        <p:txBody>
          <a:bodyPr wrap="square">
            <a:spAutoFit/>
          </a:bodyPr>
          <a:lstStyle/>
          <a:p>
            <a:pPr marL="914400" lvl="1" indent="-342900">
              <a:lnSpc>
                <a:spcPct val="115000"/>
              </a:lnSpc>
              <a:buSzPts val="1800"/>
              <a:buChar char="○"/>
            </a:pPr>
            <a:r>
              <a:rPr lang="en-US" sz="1800" dirty="0">
                <a:solidFill>
                  <a:schemeClr val="tx2"/>
                </a:solidFill>
              </a:rPr>
              <a:t>S</a:t>
            </a:r>
            <a:r>
              <a:rPr lang="en-US" sz="1800" baseline="30000" dirty="0">
                <a:solidFill>
                  <a:schemeClr val="tx2"/>
                </a:solidFill>
              </a:rPr>
              <a:t>2</a:t>
            </a:r>
            <a:r>
              <a:rPr lang="en-US" sz="1800" dirty="0">
                <a:solidFill>
                  <a:schemeClr val="tx2"/>
                </a:solidFill>
              </a:rPr>
              <a:t>I</a:t>
            </a:r>
            <a:r>
              <a:rPr lang="en-US" sz="1800" baseline="30000" dirty="0">
                <a:solidFill>
                  <a:schemeClr val="tx2"/>
                </a:solidFill>
              </a:rPr>
              <a:t>2</a:t>
            </a:r>
            <a:r>
              <a:rPr lang="en-US" sz="1800" dirty="0">
                <a:solidFill>
                  <a:schemeClr val="tx2"/>
                </a:solidFill>
              </a:rPr>
              <a:t>-HEP/DOE Mini-workshop on HL-LHC Software &amp; Computing R&amp;D</a:t>
            </a:r>
          </a:p>
          <a:p>
            <a:pPr marL="914400" lvl="1" indent="-342900">
              <a:lnSpc>
                <a:spcPct val="115000"/>
              </a:lnSpc>
              <a:buSzPts val="1800"/>
              <a:buChar char="○"/>
            </a:pPr>
            <a:r>
              <a:rPr lang="en-US" sz="1800" dirty="0">
                <a:solidFill>
                  <a:schemeClr val="tx2"/>
                </a:solidFill>
              </a:rPr>
              <a:t>Held at the Catholic University of America on November 28-29, 2017</a:t>
            </a:r>
          </a:p>
        </p:txBody>
      </p:sp>
      <p:pic>
        <p:nvPicPr>
          <p:cNvPr id="12" name="Google Shape;47;p7">
            <a:extLst>
              <a:ext uri="{FF2B5EF4-FFF2-40B4-BE49-F238E27FC236}">
                <a16:creationId xmlns:a16="http://schemas.microsoft.com/office/drawing/2014/main" id="{45E33402-7E6D-0E45-A766-FCAA4EB0539A}"/>
              </a:ext>
            </a:extLst>
          </p:cNvPr>
          <p:cNvPicPr preferRelativeResize="0"/>
          <p:nvPr/>
        </p:nvPicPr>
        <p:blipFill>
          <a:blip r:embed="rId4">
            <a:alphaModFix/>
          </a:blip>
          <a:stretch>
            <a:fillRect/>
          </a:stretch>
        </p:blipFill>
        <p:spPr>
          <a:xfrm>
            <a:off x="6090819" y="757037"/>
            <a:ext cx="798177" cy="5348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Blueprint Activity and Process</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0" name="Google Shape;45;p7">
            <a:extLst>
              <a:ext uri="{FF2B5EF4-FFF2-40B4-BE49-F238E27FC236}">
                <a16:creationId xmlns:a16="http://schemas.microsoft.com/office/drawing/2014/main" id="{B6049087-62D8-F843-BAF4-5A1925537C40}"/>
              </a:ext>
            </a:extLst>
          </p:cNvPr>
          <p:cNvSpPr txBox="1">
            <a:spLocks/>
          </p:cNvSpPr>
          <p:nvPr/>
        </p:nvSpPr>
        <p:spPr>
          <a:xfrm>
            <a:off x="-38516" y="873359"/>
            <a:ext cx="9144000" cy="39698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lvl="0" indent="-361950">
              <a:spcBef>
                <a:spcPts val="0"/>
              </a:spcBef>
              <a:buClr>
                <a:schemeClr val="dk1"/>
              </a:buClr>
              <a:buSzPts val="2100"/>
            </a:pPr>
            <a:r>
              <a:rPr lang="en-US" sz="2400" dirty="0"/>
              <a:t>The </a:t>
            </a:r>
            <a:r>
              <a:rPr lang="en-US" sz="2400" b="1" i="1" dirty="0">
                <a:solidFill>
                  <a:srgbClr val="0070C0"/>
                </a:solidFill>
              </a:rPr>
              <a:t>Blueprint activity</a:t>
            </a:r>
            <a:r>
              <a:rPr lang="en-US" sz="2400" dirty="0">
                <a:solidFill>
                  <a:srgbClr val="0070C0"/>
                </a:solidFill>
              </a:rPr>
              <a:t> </a:t>
            </a:r>
            <a:r>
              <a:rPr lang="en-US" sz="2400" dirty="0"/>
              <a:t>is used to inform the </a:t>
            </a:r>
            <a:r>
              <a:rPr lang="en-US" sz="2400" dirty="0">
                <a:solidFill>
                  <a:schemeClr val="accent1"/>
                </a:solidFill>
              </a:rPr>
              <a:t>development</a:t>
            </a:r>
            <a:r>
              <a:rPr lang="en-US" sz="2400" dirty="0"/>
              <a:t> and </a:t>
            </a:r>
            <a:r>
              <a:rPr lang="en-US" sz="2400" dirty="0">
                <a:solidFill>
                  <a:schemeClr val="accent1"/>
                </a:solidFill>
              </a:rPr>
              <a:t>evolution</a:t>
            </a:r>
            <a:r>
              <a:rPr lang="en-US" sz="2400" dirty="0"/>
              <a:t> of the IRIS-HEP </a:t>
            </a:r>
            <a:r>
              <a:rPr lang="en-US" sz="2400" b="1" dirty="0"/>
              <a:t>strategic vision</a:t>
            </a:r>
          </a:p>
          <a:p>
            <a:pPr lvl="0" indent="-361950">
              <a:spcBef>
                <a:spcPts val="0"/>
              </a:spcBef>
              <a:buClr>
                <a:schemeClr val="dk1"/>
              </a:buClr>
              <a:buSzPts val="2100"/>
            </a:pPr>
            <a:r>
              <a:rPr lang="en-US" sz="2400" dirty="0"/>
              <a:t>A </a:t>
            </a:r>
            <a:r>
              <a:rPr lang="en-US" sz="2400" dirty="0">
                <a:solidFill>
                  <a:srgbClr val="0070C0"/>
                </a:solidFill>
              </a:rPr>
              <a:t>s</a:t>
            </a:r>
            <a:r>
              <a:rPr lang="en-US" sz="2400" dirty="0">
                <a:solidFill>
                  <a:srgbClr val="0070C0"/>
                </a:solidFill>
                <a:hlinkClick r:id="rId3">
                  <a:extLst>
                    <a:ext uri="{A12FA001-AC4F-418D-AE19-62706E023703}">
                      <ahyp:hlinkClr xmlns:ahyp="http://schemas.microsoft.com/office/drawing/2018/hyperlinkcolor" val="tx"/>
                    </a:ext>
                  </a:extLst>
                </a:hlinkClick>
              </a:rPr>
              <a:t>eries of workshops</a:t>
            </a:r>
            <a:r>
              <a:rPr lang="en-US" sz="2400" dirty="0">
                <a:solidFill>
                  <a:srgbClr val="0070C0"/>
                </a:solidFill>
              </a:rPr>
              <a:t> </a:t>
            </a:r>
            <a:r>
              <a:rPr lang="en-US" sz="2400" dirty="0"/>
              <a:t>that bring together </a:t>
            </a:r>
            <a:r>
              <a:rPr lang="en-US" sz="2400" dirty="0">
                <a:solidFill>
                  <a:schemeClr val="accent1"/>
                </a:solidFill>
              </a:rPr>
              <a:t>IRIS-HEP team members</a:t>
            </a:r>
            <a:r>
              <a:rPr lang="en-US" sz="2400" dirty="0"/>
              <a:t>, </a:t>
            </a:r>
            <a:r>
              <a:rPr lang="en-US" sz="2400" dirty="0">
                <a:solidFill>
                  <a:schemeClr val="accent1"/>
                </a:solidFill>
              </a:rPr>
              <a:t>key stakeholders</a:t>
            </a:r>
            <a:r>
              <a:rPr lang="en-US" sz="2400" dirty="0"/>
              <a:t> and </a:t>
            </a:r>
            <a:r>
              <a:rPr lang="en-US" sz="2400" dirty="0">
                <a:solidFill>
                  <a:schemeClr val="accent1"/>
                </a:solidFill>
              </a:rPr>
              <a:t>domain experts</a:t>
            </a:r>
            <a:r>
              <a:rPr lang="en-US" sz="2400" dirty="0"/>
              <a:t> from disciplines of importance to the Institute’s mission</a:t>
            </a:r>
          </a:p>
          <a:p>
            <a:pPr lvl="1" indent="-361950">
              <a:spcBef>
                <a:spcPts val="600"/>
              </a:spcBef>
              <a:buClr>
                <a:schemeClr val="dk1"/>
              </a:buClr>
              <a:buSzPts val="2100"/>
            </a:pPr>
            <a:r>
              <a:rPr lang="en-US" sz="2200" b="1" i="1" dirty="0"/>
              <a:t>Topical presentations</a:t>
            </a:r>
            <a:r>
              <a:rPr lang="en-US" sz="2200" dirty="0"/>
              <a:t> and </a:t>
            </a:r>
            <a:r>
              <a:rPr lang="en-US" sz="2200" b="1" i="1" dirty="0"/>
              <a:t>breakout sessions</a:t>
            </a:r>
            <a:endParaRPr lang="en-US" b="1" dirty="0"/>
          </a:p>
          <a:p>
            <a:pPr indent="-361950">
              <a:spcBef>
                <a:spcPts val="1200"/>
              </a:spcBef>
              <a:buClr>
                <a:schemeClr val="dk1"/>
              </a:buClr>
              <a:buSzPts val="2100"/>
            </a:pPr>
            <a:r>
              <a:rPr lang="en-US" sz="2400" dirty="0"/>
              <a:t>Discussions are captured and they inform the </a:t>
            </a:r>
            <a:r>
              <a:rPr lang="en-US" sz="2400" dirty="0">
                <a:solidFill>
                  <a:schemeClr val="accent1"/>
                </a:solidFill>
              </a:rPr>
              <a:t>key outcomes</a:t>
            </a:r>
            <a:r>
              <a:rPr lang="en-US" sz="2400" dirty="0"/>
              <a:t> which are summarized in a </a:t>
            </a:r>
            <a:r>
              <a:rPr lang="en-US" sz="2400" dirty="0">
                <a:solidFill>
                  <a:schemeClr val="accent1"/>
                </a:solidFill>
              </a:rPr>
              <a:t>short report</a:t>
            </a:r>
            <a:endParaRPr lang="en-US" sz="4400" dirty="0">
              <a:solidFill>
                <a:schemeClr val="accent1"/>
              </a:solidFill>
            </a:endParaRPr>
          </a:p>
        </p:txBody>
      </p:sp>
    </p:spTree>
    <p:extLst>
      <p:ext uri="{BB962C8B-B14F-4D97-AF65-F5344CB8AC3E}">
        <p14:creationId xmlns:p14="http://schemas.microsoft.com/office/powerpoint/2010/main" val="1402501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3" name="Picture 2">
            <a:extLst>
              <a:ext uri="{FF2B5EF4-FFF2-40B4-BE49-F238E27FC236}">
                <a16:creationId xmlns:a16="http://schemas.microsoft.com/office/drawing/2014/main" id="{7F8C0C86-0897-B240-8838-7D0297444644}"/>
              </a:ext>
            </a:extLst>
          </p:cNvPr>
          <p:cNvPicPr>
            <a:picLocks noChangeAspect="1"/>
          </p:cNvPicPr>
          <p:nvPr/>
        </p:nvPicPr>
        <p:blipFill>
          <a:blip r:embed="rId3"/>
          <a:stretch>
            <a:fillRect/>
          </a:stretch>
        </p:blipFill>
        <p:spPr>
          <a:xfrm>
            <a:off x="4037308" y="953145"/>
            <a:ext cx="5106693" cy="3890075"/>
          </a:xfrm>
          <a:prstGeom prst="rect">
            <a:avLst/>
          </a:prstGeom>
        </p:spPr>
      </p:pic>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Blueprint Dashboard</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0" name="Google Shape;45;p7">
            <a:extLst>
              <a:ext uri="{FF2B5EF4-FFF2-40B4-BE49-F238E27FC236}">
                <a16:creationId xmlns:a16="http://schemas.microsoft.com/office/drawing/2014/main" id="{B6049087-62D8-F843-BAF4-5A1925537C40}"/>
              </a:ext>
            </a:extLst>
          </p:cNvPr>
          <p:cNvSpPr txBox="1">
            <a:spLocks/>
          </p:cNvSpPr>
          <p:nvPr/>
        </p:nvSpPr>
        <p:spPr>
          <a:xfrm>
            <a:off x="-38516" y="873359"/>
            <a:ext cx="4075824" cy="39698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lvl="0" indent="-361950">
              <a:spcBef>
                <a:spcPts val="0"/>
              </a:spcBef>
              <a:buClr>
                <a:schemeClr val="dk1"/>
              </a:buClr>
              <a:buSzPts val="2100"/>
            </a:pPr>
            <a:r>
              <a:rPr lang="en-US" sz="2400" dirty="0"/>
              <a:t>We maintain a </a:t>
            </a:r>
            <a:r>
              <a:rPr lang="en-US" sz="2400" dirty="0">
                <a:hlinkClick r:id="rId4"/>
              </a:rPr>
              <a:t>Blueprint Dashboard</a:t>
            </a:r>
            <a:r>
              <a:rPr lang="en-US" sz="2400" dirty="0"/>
              <a:t> to aid in managing and planning around the activity</a:t>
            </a:r>
          </a:p>
          <a:p>
            <a:pPr lvl="0" indent="-361950">
              <a:spcBef>
                <a:spcPts val="0"/>
              </a:spcBef>
              <a:buClr>
                <a:schemeClr val="dk1"/>
              </a:buClr>
              <a:buSzPts val="2100"/>
            </a:pPr>
            <a:r>
              <a:rPr lang="en-US" sz="2400" dirty="0">
                <a:solidFill>
                  <a:schemeClr val="tx1"/>
                </a:solidFill>
              </a:rPr>
              <a:t>We regularly solicit ideas for Blueprint workshop topics from key stakeholders and others in the community</a:t>
            </a:r>
            <a:endParaRPr lang="en-US" sz="4400" dirty="0">
              <a:solidFill>
                <a:schemeClr val="tx1"/>
              </a:solidFill>
            </a:endParaRPr>
          </a:p>
        </p:txBody>
      </p:sp>
    </p:spTree>
    <p:extLst>
      <p:ext uri="{BB962C8B-B14F-4D97-AF65-F5344CB8AC3E}">
        <p14:creationId xmlns:p14="http://schemas.microsoft.com/office/powerpoint/2010/main" val="430669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Blueprint Workshops</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0" name="Google Shape;45;p7">
            <a:extLst>
              <a:ext uri="{FF2B5EF4-FFF2-40B4-BE49-F238E27FC236}">
                <a16:creationId xmlns:a16="http://schemas.microsoft.com/office/drawing/2014/main" id="{B6049087-62D8-F843-BAF4-5A1925537C40}"/>
              </a:ext>
            </a:extLst>
          </p:cNvPr>
          <p:cNvSpPr txBox="1">
            <a:spLocks/>
          </p:cNvSpPr>
          <p:nvPr/>
        </p:nvSpPr>
        <p:spPr>
          <a:xfrm>
            <a:off x="-38516" y="635756"/>
            <a:ext cx="9144000" cy="39698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lvl="0" indent="-361950">
              <a:spcBef>
                <a:spcPts val="0"/>
              </a:spcBef>
              <a:buClr>
                <a:schemeClr val="dk1"/>
              </a:buClr>
              <a:buSzPts val="2100"/>
            </a:pPr>
            <a:r>
              <a:rPr lang="en-US" sz="2400" b="1" i="1" dirty="0"/>
              <a:t>Completed</a:t>
            </a:r>
          </a:p>
          <a:p>
            <a:pPr lvl="1" indent="-361950">
              <a:buSzPts val="2100"/>
            </a:pPr>
            <a:r>
              <a:rPr lang="en-US" sz="1800" u="sng" dirty="0">
                <a:solidFill>
                  <a:srgbClr val="0070C0"/>
                </a:solidFill>
                <a:hlinkClick r:id="rId3">
                  <a:extLst>
                    <a:ext uri="{A12FA001-AC4F-418D-AE19-62706E023703}">
                      <ahyp:hlinkClr xmlns:ahyp="http://schemas.microsoft.com/office/drawing/2018/hyperlinkcolor" val="tx"/>
                    </a:ext>
                  </a:extLst>
                </a:hlinkClick>
              </a:rPr>
              <a:t>Analysis Systems R&amp;D on Scalable Platforms</a:t>
            </a:r>
            <a:r>
              <a:rPr lang="en-US" sz="1800" dirty="0">
                <a:solidFill>
                  <a:schemeClr val="accent6"/>
                </a:solidFill>
              </a:rPr>
              <a:t> </a:t>
            </a:r>
            <a:r>
              <a:rPr lang="en-US" sz="1800" dirty="0"/>
              <a:t>(June 21-22 at NYU)</a:t>
            </a:r>
          </a:p>
          <a:p>
            <a:pPr lvl="1" indent="-361950">
              <a:buSzPts val="2100"/>
            </a:pPr>
            <a:r>
              <a:rPr lang="en-US" sz="1800" u="sng" dirty="0">
                <a:solidFill>
                  <a:srgbClr val="0070C0"/>
                </a:solidFill>
                <a:hlinkClick r:id="rId4">
                  <a:extLst>
                    <a:ext uri="{A12FA001-AC4F-418D-AE19-62706E023703}">
                      <ahyp:hlinkClr xmlns:ahyp="http://schemas.microsoft.com/office/drawing/2018/hyperlinkcolor" val="tx"/>
                    </a:ext>
                  </a:extLst>
                </a:hlinkClick>
              </a:rPr>
              <a:t>Accelerated Machine Learning and Inference</a:t>
            </a:r>
            <a:r>
              <a:rPr lang="en-US" sz="1800" dirty="0">
                <a:solidFill>
                  <a:schemeClr val="accent6"/>
                </a:solidFill>
              </a:rPr>
              <a:t> </a:t>
            </a:r>
            <a:r>
              <a:rPr lang="en-US" sz="1800" dirty="0"/>
              <a:t>(Sept 10-11 at </a:t>
            </a:r>
            <a:r>
              <a:rPr lang="en-US" sz="1800" dirty="0" err="1"/>
              <a:t>Fermilab</a:t>
            </a:r>
            <a:r>
              <a:rPr lang="en-US" sz="1800" dirty="0"/>
              <a:t>)</a:t>
            </a:r>
          </a:p>
          <a:p>
            <a:pPr lvl="0" indent="-361950">
              <a:buClr>
                <a:schemeClr val="dk1"/>
              </a:buClr>
              <a:buSzPts val="2100"/>
            </a:pPr>
            <a:r>
              <a:rPr lang="en-US" sz="2400" b="1" i="1" dirty="0">
                <a:solidFill>
                  <a:schemeClr val="bg1">
                    <a:lumMod val="75000"/>
                  </a:schemeClr>
                </a:solidFill>
              </a:rPr>
              <a:t>Scheduled</a:t>
            </a:r>
          </a:p>
          <a:p>
            <a:pPr lvl="1" indent="-361950">
              <a:buSzPts val="2100"/>
            </a:pPr>
            <a:r>
              <a:rPr lang="en-US" sz="1800" u="sng" dirty="0">
                <a:solidFill>
                  <a:schemeClr val="bg1">
                    <a:lumMod val="75000"/>
                  </a:schemeClr>
                </a:solidFill>
                <a:hlinkClick r:id="rId5">
                  <a:extLst>
                    <a:ext uri="{A12FA001-AC4F-418D-AE19-62706E023703}">
                      <ahyp:hlinkClr xmlns:ahyp="http://schemas.microsoft.com/office/drawing/2018/hyperlinkcolor" val="tx"/>
                    </a:ext>
                  </a:extLst>
                </a:hlinkClick>
              </a:rPr>
              <a:t>A Coordinated Ecosystem for HL-LHC Computing R&amp;D</a:t>
            </a:r>
            <a:r>
              <a:rPr lang="en-US" sz="1800" dirty="0">
                <a:solidFill>
                  <a:schemeClr val="bg1">
                    <a:lumMod val="75000"/>
                  </a:schemeClr>
                </a:solidFill>
              </a:rPr>
              <a:t> (Oct 23-25 at CUA)</a:t>
            </a:r>
            <a:endParaRPr lang="en-US" dirty="0">
              <a:solidFill>
                <a:schemeClr val="bg1">
                  <a:lumMod val="75000"/>
                </a:schemeClr>
              </a:solidFill>
            </a:endParaRPr>
          </a:p>
          <a:p>
            <a:pPr indent="-361950">
              <a:buClr>
                <a:schemeClr val="dk1"/>
              </a:buClr>
              <a:buSzPts val="2100"/>
            </a:pPr>
            <a:r>
              <a:rPr lang="en-US" sz="2400" b="1" i="1" dirty="0">
                <a:solidFill>
                  <a:schemeClr val="bg1">
                    <a:lumMod val="75000"/>
                  </a:schemeClr>
                </a:solidFill>
              </a:rPr>
              <a:t>In the planning stage</a:t>
            </a:r>
            <a:endParaRPr lang="en-US" sz="2000" dirty="0">
              <a:solidFill>
                <a:schemeClr val="bg1">
                  <a:lumMod val="75000"/>
                </a:schemeClr>
              </a:solidFill>
            </a:endParaRPr>
          </a:p>
          <a:p>
            <a:pPr lvl="1" indent="-361950">
              <a:buClr>
                <a:schemeClr val="dk1"/>
              </a:buClr>
              <a:buSzPts val="2100"/>
            </a:pPr>
            <a:r>
              <a:rPr lang="en-US" sz="1800" i="1" dirty="0">
                <a:solidFill>
                  <a:schemeClr val="bg1">
                    <a:lumMod val="75000"/>
                  </a:schemeClr>
                </a:solidFill>
              </a:rPr>
              <a:t>Training, Education &amp; Workforce Development</a:t>
            </a:r>
          </a:p>
          <a:p>
            <a:pPr lvl="1" indent="-361950">
              <a:buSzPts val="2100"/>
            </a:pPr>
            <a:r>
              <a:rPr lang="en-US" sz="1800" i="1" dirty="0">
                <a:solidFill>
                  <a:schemeClr val="bg1">
                    <a:lumMod val="75000"/>
                  </a:schemeClr>
                </a:solidFill>
              </a:rPr>
              <a:t>Efficient &amp; Sustainable Software for Research </a:t>
            </a:r>
          </a:p>
          <a:p>
            <a:pPr lvl="1" indent="-361950">
              <a:buSzPts val="2100"/>
            </a:pPr>
            <a:r>
              <a:rPr lang="en-US" sz="1800" i="1" dirty="0">
                <a:solidFill>
                  <a:schemeClr val="bg1">
                    <a:lumMod val="75000"/>
                  </a:schemeClr>
                </a:solidFill>
              </a:rPr>
              <a:t>Strengthening Connections between Theory &amp; Experiment</a:t>
            </a:r>
          </a:p>
          <a:p>
            <a:pPr lvl="1" indent="-361950">
              <a:buSzPts val="2100"/>
            </a:pPr>
            <a:r>
              <a:rPr lang="en-US" sz="1800" i="1" dirty="0">
                <a:solidFill>
                  <a:schemeClr val="bg1">
                    <a:lumMod val="75000"/>
                  </a:schemeClr>
                </a:solidFill>
              </a:rPr>
              <a:t>Analysis Systems &amp; Software Ecosystem</a:t>
            </a:r>
          </a:p>
          <a:p>
            <a:pPr lvl="1" indent="-361950">
              <a:buSzPts val="2100"/>
            </a:pPr>
            <a:r>
              <a:rPr lang="en-US" sz="1800" i="1" dirty="0">
                <a:solidFill>
                  <a:schemeClr val="bg1">
                    <a:lumMod val="75000"/>
                  </a:schemeClr>
                </a:solidFill>
              </a:rPr>
              <a:t>Intelligent &amp; Accelerated Big Data Delivery</a:t>
            </a:r>
          </a:p>
          <a:p>
            <a:pPr lvl="1" indent="-361950">
              <a:buSzPts val="2100"/>
            </a:pPr>
            <a:r>
              <a:rPr lang="en-US" sz="1800" i="1" dirty="0">
                <a:solidFill>
                  <a:schemeClr val="bg1">
                    <a:lumMod val="75000"/>
                  </a:schemeClr>
                </a:solidFill>
              </a:rPr>
              <a:t>Analysis Preservation &amp; Open Access Data</a:t>
            </a:r>
            <a:endParaRPr lang="en-US" sz="4400" dirty="0">
              <a:solidFill>
                <a:schemeClr val="tx1"/>
              </a:solidFill>
            </a:endParaRPr>
          </a:p>
        </p:txBody>
      </p:sp>
    </p:spTree>
    <p:extLst>
      <p:ext uri="{BB962C8B-B14F-4D97-AF65-F5344CB8AC3E}">
        <p14:creationId xmlns:p14="http://schemas.microsoft.com/office/powerpoint/2010/main" val="1035183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0" y="0"/>
            <a:ext cx="8229600" cy="6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AS/SSL Blueprint Workshop</a:t>
            </a:r>
            <a:endParaRPr dirty="0"/>
          </a:p>
        </p:txBody>
      </p:sp>
      <p:sp>
        <p:nvSpPr>
          <p:cNvPr id="78" name="Google Shape;7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0" name="Google Shape;45;p7">
            <a:extLst>
              <a:ext uri="{FF2B5EF4-FFF2-40B4-BE49-F238E27FC236}">
                <a16:creationId xmlns:a16="http://schemas.microsoft.com/office/drawing/2014/main" id="{B6049087-62D8-F843-BAF4-5A1925537C40}"/>
              </a:ext>
            </a:extLst>
          </p:cNvPr>
          <p:cNvSpPr txBox="1">
            <a:spLocks/>
          </p:cNvSpPr>
          <p:nvPr/>
        </p:nvSpPr>
        <p:spPr>
          <a:xfrm>
            <a:off x="-38516" y="690000"/>
            <a:ext cx="9144000" cy="39698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dk1"/>
              </a:buClr>
              <a:buSzPts val="3000"/>
              <a:buFont typeface="Raleway"/>
              <a:buChar char="●"/>
              <a:defRPr sz="3000" b="0" i="0" u="none" strike="noStrike" cap="none">
                <a:solidFill>
                  <a:schemeClr val="dk1"/>
                </a:solidFill>
                <a:latin typeface="Raleway"/>
                <a:ea typeface="Raleway"/>
                <a:cs typeface="Raleway"/>
                <a:sym typeface="Raleway"/>
              </a:defRPr>
            </a:lvl1pPr>
            <a:lvl2pPr marL="914400" marR="0" lvl="1"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15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4pPr>
            <a:lvl5pPr marL="2286000" marR="0" lvl="4"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5pPr>
            <a:lvl6pPr marL="2743200" marR="0" lvl="5"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6pPr>
            <a:lvl7pPr marL="3200400" marR="0" lvl="6"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7pPr>
            <a:lvl8pPr marL="3657600" marR="0" lvl="7"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8pPr>
            <a:lvl9pPr marL="4114800" marR="0" lvl="8" indent="-342900" algn="l" rtl="0">
              <a:lnSpc>
                <a:spcPct val="115000"/>
              </a:lnSpc>
              <a:spcBef>
                <a:spcPts val="0"/>
              </a:spcBef>
              <a:spcAft>
                <a:spcPts val="0"/>
              </a:spcAft>
              <a:buClr>
                <a:schemeClr val="dk1"/>
              </a:buClr>
              <a:buSzPts val="1800"/>
              <a:buFont typeface="Raleway"/>
              <a:buChar char="■"/>
              <a:defRPr sz="1800" b="0" i="0" u="none" strike="noStrike" cap="none">
                <a:solidFill>
                  <a:schemeClr val="dk1"/>
                </a:solidFill>
                <a:latin typeface="Raleway"/>
                <a:ea typeface="Raleway"/>
                <a:cs typeface="Raleway"/>
                <a:sym typeface="Raleway"/>
              </a:defRPr>
            </a:lvl9pPr>
          </a:lstStyle>
          <a:p>
            <a:pPr marL="95250" indent="0">
              <a:spcBef>
                <a:spcPts val="0"/>
              </a:spcBef>
              <a:buClr>
                <a:schemeClr val="dk1"/>
              </a:buClr>
              <a:buSzPts val="2100"/>
              <a:buNone/>
            </a:pPr>
            <a:r>
              <a:rPr lang="en-US" sz="1800" u="sng" dirty="0">
                <a:solidFill>
                  <a:srgbClr val="0070C0"/>
                </a:solidFill>
                <a:hlinkClick r:id="rId3">
                  <a:extLst>
                    <a:ext uri="{A12FA001-AC4F-418D-AE19-62706E023703}">
                      <ahyp:hlinkClr xmlns:ahyp="http://schemas.microsoft.com/office/drawing/2018/hyperlinkcolor" val="tx"/>
                    </a:ext>
                  </a:extLst>
                </a:hlinkClick>
              </a:rPr>
              <a:t>Analysis Systems R&amp;D on Scalable Platforms</a:t>
            </a:r>
            <a:r>
              <a:rPr lang="en-US" sz="1800" dirty="0">
                <a:solidFill>
                  <a:schemeClr val="accent6"/>
                </a:solidFill>
              </a:rPr>
              <a:t> </a:t>
            </a:r>
            <a:r>
              <a:rPr lang="en-US" sz="1800" dirty="0"/>
              <a:t>(June 21-22 @ NYU)</a:t>
            </a:r>
          </a:p>
          <a:p>
            <a:pPr marL="95250" indent="0">
              <a:buSzPts val="2100"/>
              <a:buNone/>
            </a:pPr>
            <a:r>
              <a:rPr lang="en-US" sz="1800" dirty="0"/>
              <a:t>Benefited from proximity to the </a:t>
            </a:r>
            <a:r>
              <a:rPr lang="en-US" sz="1800" dirty="0">
                <a:hlinkClick r:id="rId4"/>
              </a:rPr>
              <a:t>Analysis Systems Topical Workshop </a:t>
            </a:r>
            <a:r>
              <a:rPr lang="en-US" sz="1800" dirty="0"/>
              <a:t>(immediately proceeding it) and the </a:t>
            </a:r>
            <a:r>
              <a:rPr lang="en-US" sz="1800" dirty="0">
                <a:hlinkClick r:id="rId5"/>
              </a:rPr>
              <a:t>ATLAS Software &amp; Computing Week</a:t>
            </a:r>
            <a:r>
              <a:rPr lang="en-US" sz="1800" dirty="0"/>
              <a:t> which directly followed</a:t>
            </a:r>
          </a:p>
          <a:p>
            <a:pPr>
              <a:spcBef>
                <a:spcPts val="480"/>
              </a:spcBef>
              <a:buSzPct val="90000"/>
            </a:pPr>
            <a:r>
              <a:rPr lang="en-US" sz="1800" b="1" dirty="0"/>
              <a:t>Major Goals</a:t>
            </a:r>
          </a:p>
          <a:p>
            <a:pPr lvl="1">
              <a:buSzPct val="90000"/>
            </a:pPr>
            <a:r>
              <a:rPr lang="en-US" sz="1600" dirty="0"/>
              <a:t>Review the status of the Analysis Systems (AS) milestones and deliverables to inform that needs for a collaborative development and testing platform</a:t>
            </a:r>
          </a:p>
          <a:p>
            <a:pPr lvl="1">
              <a:buSzPct val="90000"/>
            </a:pPr>
            <a:r>
              <a:rPr lang="en-US" sz="1600" dirty="0"/>
              <a:t>Develop the Scalable Systems Laboratory (SSL) architecture and plans, using AS R&amp;D activities as concrete examples</a:t>
            </a:r>
          </a:p>
          <a:p>
            <a:pPr lvl="1">
              <a:buSzPct val="90000"/>
            </a:pPr>
            <a:r>
              <a:rPr lang="en-US" sz="1600" dirty="0"/>
              <a:t>Develop requirements on SSL to support the AS area, particularly the prototyping, bench- marking and scaling of AS deliverables toward production deployment</a:t>
            </a:r>
          </a:p>
          <a:p>
            <a:pPr lvl="1">
              <a:buSzPct val="90000"/>
            </a:pPr>
            <a:r>
              <a:rPr lang="en-US" sz="1600" dirty="0"/>
              <a:t>Increase the visibility of SSL and AS beyond IRIS-HEP to facilitate partnerships with organizations that could potentially provide resources toward these objectives</a:t>
            </a:r>
          </a:p>
          <a:p>
            <a:pPr lvl="1">
              <a:buSzPct val="90000"/>
            </a:pPr>
            <a:r>
              <a:rPr lang="en-US" sz="1600" dirty="0"/>
              <a:t>Get informed on the latest developments in open source technologies and methods important for the success of the SSL and AS R&amp;D (and IRIS-HEP, generally)</a:t>
            </a:r>
          </a:p>
        </p:txBody>
      </p:sp>
    </p:spTree>
    <p:extLst>
      <p:ext uri="{BB962C8B-B14F-4D97-AF65-F5344CB8AC3E}">
        <p14:creationId xmlns:p14="http://schemas.microsoft.com/office/powerpoint/2010/main" val="2907004797"/>
      </p:ext>
    </p:extLst>
  </p:cSld>
  <p:clrMapOvr>
    <a:masterClrMapping/>
  </p:clrMapOvr>
</p:sld>
</file>

<file path=ppt/theme/theme1.xml><?xml version="1.0" encoding="utf-8"?>
<a:theme xmlns:a="http://schemas.openxmlformats.org/drawingml/2006/main" name="New Master">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TotalTime>
  <Words>1299</Words>
  <Application>Microsoft Macintosh PowerPoint</Application>
  <PresentationFormat>On-screen Show (16:9)</PresentationFormat>
  <Paragraphs>144</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Raleway</vt:lpstr>
      <vt:lpstr>Arial</vt:lpstr>
      <vt:lpstr>New Master</vt:lpstr>
      <vt:lpstr>Blueprint Activity</vt:lpstr>
      <vt:lpstr>Foundations</vt:lpstr>
      <vt:lpstr>Foundations</vt:lpstr>
      <vt:lpstr>The First “Blueprint” Meeting</vt:lpstr>
      <vt:lpstr>The First “Blueprint” Meeting</vt:lpstr>
      <vt:lpstr>Blueprint Activity and Process</vt:lpstr>
      <vt:lpstr>Blueprint Dashboard</vt:lpstr>
      <vt:lpstr>Blueprint Workshops</vt:lpstr>
      <vt:lpstr>AS/SSL Blueprint Workshop</vt:lpstr>
      <vt:lpstr>AS/SSL Blueprint Workshop</vt:lpstr>
      <vt:lpstr>AS/SSL Blueprint Workshop</vt:lpstr>
      <vt:lpstr>AS/SSL Blueprint Workshop Report</vt:lpstr>
      <vt:lpstr>FastML Blueprint Workshop</vt:lpstr>
      <vt:lpstr>FastML Blueprint Workshop</vt:lpstr>
      <vt:lpstr>FastML Blueprint Workshop</vt:lpstr>
      <vt:lpstr>FastML Blueprint Workshop</vt:lpstr>
      <vt:lpstr>Blueprint Workshops: Onward…</vt:lpstr>
      <vt:lpstr>Intellectual Hub</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Blueprint Activity</dc:title>
  <cp:lastModifiedBy>Microsoft Office User</cp:lastModifiedBy>
  <cp:revision>104</cp:revision>
  <dcterms:modified xsi:type="dcterms:W3CDTF">2019-09-19T18:59:48Z</dcterms:modified>
</cp:coreProperties>
</file>